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07" r:id="rId3"/>
    <p:sldId id="362" r:id="rId4"/>
    <p:sldId id="361" r:id="rId5"/>
    <p:sldId id="363" r:id="rId6"/>
    <p:sldId id="365" r:id="rId7"/>
    <p:sldId id="364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1"/>
    <p:restoredTop sz="94590"/>
  </p:normalViewPr>
  <p:slideViewPr>
    <p:cSldViewPr snapToGrid="0" snapToObjects="1">
      <p:cViewPr varScale="1">
        <p:scale>
          <a:sx n="105" d="100"/>
          <a:sy n="105" d="100"/>
        </p:scale>
        <p:origin x="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DA0B3-76DA-5A4B-88EC-CB43CAD06604}" type="datetimeFigureOut">
              <a:rPr lang="pt-PT" smtClean="0"/>
              <a:t>23/09/22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14412-88CC-F546-8ABD-24153EAAD91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853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14412-88CC-F546-8ABD-24153EAAD912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563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4A1B3-313D-694F-A30F-C1624BFA7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C11A6-8FE8-8548-B74C-810AE5D80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44FD1-F849-DD48-A8F4-612873EE8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D1D3F-C081-EF4D-80F2-BF111E5E3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2ED3D-631D-714F-8332-9A22B749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7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1BC54-4178-4740-AC7C-1D439C3E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09566-1D5B-B840-A9D5-AC542900F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9BB91-D073-3646-B0F9-967679A1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53C5B-BF5C-E643-B110-F9400686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313AD-355E-4547-A68C-D29740E5E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E03C7D-2418-DC4F-A395-5A50EB44F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F3CF2-6CD7-024F-B58C-8A80EDB14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BBD64-585C-9A4D-B5FD-6017225A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A6001-7DB9-6E49-B2C1-C6C6C86E4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06CFC-4EF2-184A-BC22-47B7C936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CC171-2C8A-3A4C-A4F9-4350D8A21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DF23E-7898-8F49-AC8F-0D8CAFE5B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D64D9-E204-FB4A-BC24-12F53491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1708D-7B21-694B-8F88-42C8819B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958C1-2BA4-9549-A8BF-8097CA17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8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2EBFE-DF18-C048-B8E2-4E1307744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FAC73-EAC3-E14D-B482-4B4A6AC1F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23D53-0B20-724C-8AA3-192F4F39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BB0D0-B2CF-5A48-8028-BC86068F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A1E60-3A90-0D41-A534-335DFCD5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6CB45-50AC-944D-8936-2485FAEF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1B3D-8F4C-0C47-85F0-EFA28082C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0FD51-CCFA-6F46-8D00-9A39F94BB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C8D11-9F76-C146-B265-0B70F712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D5D3E-9267-A34F-970E-8522DF0D8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4B309-30B0-B64C-BF40-FB9FF59F6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8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91D9-941E-1241-B3AF-6152CAC6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C6F79-8F04-AC43-9275-BE7B1A96C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9EFCF-28FE-624C-97D5-4356EA766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E34B6-1E5F-9441-B83C-7B4FE35992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186BA9-325A-6E40-BA82-76CC68B77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78878D-0826-E244-AE7A-16896BF44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34317E-D9AA-104B-96D4-0A35759C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14C18B-8CAD-4946-AD71-55A0DE093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0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7FBDF-EC6A-384F-BEE4-AAF7759A9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5D9BCD-EA1E-A94C-9CF7-346CD6906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46108-1961-6F42-BCBD-B9F0C6FB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265B7-4770-8242-A8CA-2263FE383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8A5AB-4388-604B-90C0-AD2CA821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1FA16-475E-644E-9B31-EA7ECD88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521B2-8100-9E4F-8AEC-961E53F5F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5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9DC41-FB8D-CE46-9ADC-B8CDFC95D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7D23B-F01D-E54E-9203-6070BA6B9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E1D09-FB01-DE40-8002-E5592F856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DD4A1-F316-224C-8856-8BB727183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0A7FF-823E-664A-BC6D-A7AA31178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DFABB-BCA5-3545-826F-736C7129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6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E71DA-5E48-654C-9844-71AEAF62C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B4FEF6-D254-564D-BAC5-11B9DBB6B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2278F-2F7E-FF45-A514-F7999FEC4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2B228-D1A5-BE40-ADEC-0F18017D1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2CD40-99C1-D645-95CC-D942F5AD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BA2B2-1686-7346-AC4F-B4B55DD9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2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0DF8DA-B126-4A4A-822B-CFA45C15D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75E79-24DC-DA41-BC43-7F1F5C2E5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02E8C-92F6-8F4D-A71A-6C95BBAA24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5A83D-FF2B-0040-AD63-A90692702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846F3-1A2A-DF42-A49F-BD9E0C8A7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9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7C314AA-021D-B643-8F06-2485ACD30C27}"/>
              </a:ext>
            </a:extLst>
          </p:cNvPr>
          <p:cNvSpPr txBox="1"/>
          <p:nvPr/>
        </p:nvSpPr>
        <p:spPr>
          <a:xfrm>
            <a:off x="876299" y="2052197"/>
            <a:ext cx="595312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i="1" dirty="0"/>
              <a:t>Revisão</a:t>
            </a:r>
            <a:r>
              <a:rPr lang="en-US" sz="3600" b="1" i="1" dirty="0"/>
              <a:t> da “Lei das </a:t>
            </a:r>
            <a:r>
              <a:rPr lang="pt-PT" sz="3600" b="1" i="1" dirty="0"/>
              <a:t>Ordens”</a:t>
            </a:r>
          </a:p>
          <a:p>
            <a:r>
              <a:rPr lang="en-US" sz="3600" b="1" i="1" dirty="0"/>
              <a:t> </a:t>
            </a:r>
            <a:endParaRPr lang="en-US" sz="2000" b="1" dirty="0"/>
          </a:p>
          <a:p>
            <a:r>
              <a:rPr lang="pt-PT" sz="2000" b="1" dirty="0">
                <a:effectLst/>
              </a:rPr>
              <a:t>PROJETO DE LEI N.</a:t>
            </a:r>
            <a:r>
              <a:rPr lang="pt-PT" sz="2000" b="1" dirty="0"/>
              <a:t>º</a:t>
            </a:r>
            <a:r>
              <a:rPr lang="pt-PT" sz="2000" b="1" dirty="0">
                <a:effectLst/>
              </a:rPr>
              <a:t> 974/XIV/3ª</a:t>
            </a:r>
            <a:endParaRPr lang="en-US" sz="2000" b="1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B41BDDB-0088-4A4E-8FCB-2650D4551F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13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Lei n.º 108/XV/1q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b="1" dirty="0">
                <a:solidFill>
                  <a:srgbClr val="000000"/>
                </a:solidFill>
              </a:rPr>
              <a:t>Pontos-chave: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</a:rPr>
              <a:t>No que à profissão de arquiteto respeita, já se cumpre o propósito da Reforma R16;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</a:rPr>
              <a:t>não se apresentam dúvidas, quer sobre o interesse público da arquitetura, quer da necessidade de garantir a elevada qualidade dessa arquitetura, em prol do interesse que é o de todos os cidadãos, necessidade essa reconhecida a nível europeu.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36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Lei n.º 108/XV/1q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b="1" dirty="0">
                <a:solidFill>
                  <a:srgbClr val="000000"/>
                </a:solidFill>
              </a:rPr>
              <a:t>Pontos-chave: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</a:rPr>
              <a:t>incongruência com políticas europeias que respeitam à qualidade da Arquitetura enquanto contributo para a qualidade de vida das pessoas e para o desenvolvimento sustentável das nossas cidades e zonas rurais: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1600" i="1" dirty="0">
                <a:solidFill>
                  <a:srgbClr val="000000"/>
                </a:solidFill>
              </a:rPr>
              <a:t>Declaração de Davos – Por uma cultura de construção (</a:t>
            </a:r>
            <a:r>
              <a:rPr lang="pt-PT" sz="1600" i="1" dirty="0" err="1">
                <a:solidFill>
                  <a:srgbClr val="000000"/>
                </a:solidFill>
              </a:rPr>
              <a:t>Baukultur</a:t>
            </a:r>
            <a:r>
              <a:rPr lang="pt-PT" sz="1600" i="1" dirty="0">
                <a:solidFill>
                  <a:srgbClr val="000000"/>
                </a:solidFill>
              </a:rPr>
              <a:t>) com qualidade para a Europa, 2018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1600" i="1" dirty="0">
                <a:solidFill>
                  <a:srgbClr val="000000"/>
                </a:solidFill>
              </a:rPr>
              <a:t>Vaga de renovação para a Europa, 2020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1600" i="1" dirty="0">
                <a:solidFill>
                  <a:srgbClr val="000000"/>
                </a:solidFill>
              </a:rPr>
              <a:t>New </a:t>
            </a:r>
            <a:r>
              <a:rPr lang="pt-PT" sz="1600" i="1" dirty="0" err="1">
                <a:solidFill>
                  <a:srgbClr val="000000"/>
                </a:solidFill>
              </a:rPr>
              <a:t>European</a:t>
            </a:r>
            <a:r>
              <a:rPr lang="pt-PT" sz="1600" i="1" dirty="0">
                <a:solidFill>
                  <a:srgbClr val="000000"/>
                </a:solidFill>
              </a:rPr>
              <a:t> Bauhaus, 2020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1600" i="1" dirty="0" err="1">
                <a:solidFill>
                  <a:srgbClr val="000000"/>
                </a:solidFill>
              </a:rPr>
              <a:t>The</a:t>
            </a:r>
            <a:r>
              <a:rPr lang="pt-PT" sz="1600" i="1" dirty="0">
                <a:solidFill>
                  <a:srgbClr val="000000"/>
                </a:solidFill>
              </a:rPr>
              <a:t> Davos </a:t>
            </a:r>
            <a:r>
              <a:rPr lang="pt-PT" sz="1600" i="1" dirty="0" err="1">
                <a:solidFill>
                  <a:srgbClr val="000000"/>
                </a:solidFill>
              </a:rPr>
              <a:t>Baukultur</a:t>
            </a:r>
            <a:r>
              <a:rPr lang="pt-PT" sz="1600" i="1" dirty="0">
                <a:solidFill>
                  <a:srgbClr val="000000"/>
                </a:solidFill>
              </a:rPr>
              <a:t> </a:t>
            </a:r>
            <a:r>
              <a:rPr lang="pt-PT" sz="1600" i="1" dirty="0" err="1">
                <a:solidFill>
                  <a:srgbClr val="000000"/>
                </a:solidFill>
              </a:rPr>
              <a:t>Quality</a:t>
            </a:r>
            <a:r>
              <a:rPr lang="pt-PT" sz="1600" i="1" dirty="0">
                <a:solidFill>
                  <a:srgbClr val="000000"/>
                </a:solidFill>
              </a:rPr>
              <a:t> </a:t>
            </a:r>
            <a:r>
              <a:rPr lang="pt-PT" sz="1600" i="1" dirty="0" err="1">
                <a:solidFill>
                  <a:srgbClr val="000000"/>
                </a:solidFill>
              </a:rPr>
              <a:t>System</a:t>
            </a:r>
            <a:r>
              <a:rPr lang="pt-PT" sz="1600" i="1" dirty="0">
                <a:solidFill>
                  <a:srgbClr val="000000"/>
                </a:solidFill>
              </a:rPr>
              <a:t> – </a:t>
            </a:r>
            <a:r>
              <a:rPr lang="pt-PT" sz="1600" i="1" dirty="0" err="1">
                <a:solidFill>
                  <a:srgbClr val="000000"/>
                </a:solidFill>
              </a:rPr>
              <a:t>Eight</a:t>
            </a:r>
            <a:r>
              <a:rPr lang="pt-PT" sz="1600" i="1" dirty="0">
                <a:solidFill>
                  <a:srgbClr val="000000"/>
                </a:solidFill>
              </a:rPr>
              <a:t> </a:t>
            </a:r>
            <a:r>
              <a:rPr lang="pt-PT" sz="1600" i="1" dirty="0" err="1">
                <a:solidFill>
                  <a:srgbClr val="000000"/>
                </a:solidFill>
              </a:rPr>
              <a:t>criteria</a:t>
            </a:r>
            <a:r>
              <a:rPr lang="pt-PT" sz="1600" i="1" dirty="0">
                <a:solidFill>
                  <a:srgbClr val="000000"/>
                </a:solidFill>
              </a:rPr>
              <a:t> for </a:t>
            </a:r>
            <a:r>
              <a:rPr lang="pt-PT" sz="1600" i="1" dirty="0" err="1">
                <a:solidFill>
                  <a:srgbClr val="000000"/>
                </a:solidFill>
              </a:rPr>
              <a:t>high-quality</a:t>
            </a:r>
            <a:r>
              <a:rPr lang="pt-PT" sz="1600" i="1" dirty="0">
                <a:solidFill>
                  <a:srgbClr val="000000"/>
                </a:solidFill>
              </a:rPr>
              <a:t> </a:t>
            </a:r>
            <a:r>
              <a:rPr lang="pt-PT" sz="1600" i="1" dirty="0" err="1">
                <a:solidFill>
                  <a:srgbClr val="000000"/>
                </a:solidFill>
              </a:rPr>
              <a:t>Baukultur</a:t>
            </a:r>
            <a:r>
              <a:rPr lang="pt-PT" sz="1600" i="1" dirty="0">
                <a:solidFill>
                  <a:srgbClr val="000000"/>
                </a:solidFill>
              </a:rPr>
              <a:t>,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1600" i="1" dirty="0">
                <a:solidFill>
                  <a:srgbClr val="000000"/>
                </a:solidFill>
              </a:rPr>
              <a:t>Relatório “</a:t>
            </a:r>
            <a:r>
              <a:rPr lang="pt-PT" sz="1600" i="1" dirty="0" err="1">
                <a:solidFill>
                  <a:srgbClr val="000000"/>
                </a:solidFill>
              </a:rPr>
              <a:t>Towards</a:t>
            </a:r>
            <a:r>
              <a:rPr lang="pt-PT" sz="1600" i="1" dirty="0">
                <a:solidFill>
                  <a:srgbClr val="000000"/>
                </a:solidFill>
              </a:rPr>
              <a:t> a </a:t>
            </a:r>
            <a:r>
              <a:rPr lang="pt-PT" sz="1600" i="1" dirty="0" err="1">
                <a:solidFill>
                  <a:srgbClr val="000000"/>
                </a:solidFill>
              </a:rPr>
              <a:t>Shared</a:t>
            </a:r>
            <a:r>
              <a:rPr lang="pt-PT" sz="1600" i="1" dirty="0">
                <a:solidFill>
                  <a:srgbClr val="000000"/>
                </a:solidFill>
              </a:rPr>
              <a:t> </a:t>
            </a:r>
            <a:r>
              <a:rPr lang="pt-PT" sz="1600" i="1" dirty="0" err="1">
                <a:solidFill>
                  <a:srgbClr val="000000"/>
                </a:solidFill>
              </a:rPr>
              <a:t>Culture</a:t>
            </a:r>
            <a:r>
              <a:rPr lang="pt-PT" sz="1600" i="1" dirty="0">
                <a:solidFill>
                  <a:srgbClr val="000000"/>
                </a:solidFill>
              </a:rPr>
              <a:t> </a:t>
            </a:r>
            <a:r>
              <a:rPr lang="pt-PT" sz="1600" i="1" dirty="0" err="1">
                <a:solidFill>
                  <a:srgbClr val="000000"/>
                </a:solidFill>
              </a:rPr>
              <a:t>of</a:t>
            </a:r>
            <a:r>
              <a:rPr lang="pt-PT" sz="1600" i="1" dirty="0">
                <a:solidFill>
                  <a:srgbClr val="000000"/>
                </a:solidFill>
              </a:rPr>
              <a:t> </a:t>
            </a:r>
            <a:r>
              <a:rPr lang="pt-PT" sz="1600" i="1" dirty="0" err="1">
                <a:solidFill>
                  <a:srgbClr val="000000"/>
                </a:solidFill>
              </a:rPr>
              <a:t>Architecture</a:t>
            </a:r>
            <a:r>
              <a:rPr lang="pt-PT" sz="1600" i="1" dirty="0">
                <a:solidFill>
                  <a:srgbClr val="000000"/>
                </a:solidFill>
              </a:rPr>
              <a:t> – </a:t>
            </a:r>
            <a:r>
              <a:rPr lang="pt-PT" sz="1600" i="1" dirty="0" err="1">
                <a:solidFill>
                  <a:srgbClr val="000000"/>
                </a:solidFill>
              </a:rPr>
              <a:t>Investing</a:t>
            </a:r>
            <a:r>
              <a:rPr lang="pt-PT" sz="1600" i="1" dirty="0">
                <a:solidFill>
                  <a:srgbClr val="000000"/>
                </a:solidFill>
              </a:rPr>
              <a:t> in a </a:t>
            </a:r>
            <a:r>
              <a:rPr lang="pt-PT" sz="1600" i="1" dirty="0" err="1">
                <a:solidFill>
                  <a:srgbClr val="000000"/>
                </a:solidFill>
              </a:rPr>
              <a:t>high-quality</a:t>
            </a:r>
            <a:r>
              <a:rPr lang="pt-PT" sz="1600" i="1" dirty="0">
                <a:solidFill>
                  <a:srgbClr val="000000"/>
                </a:solidFill>
              </a:rPr>
              <a:t> </a:t>
            </a:r>
            <a:r>
              <a:rPr lang="pt-PT" sz="1600" i="1" dirty="0" err="1">
                <a:solidFill>
                  <a:srgbClr val="000000"/>
                </a:solidFill>
              </a:rPr>
              <a:t>living</a:t>
            </a:r>
            <a:r>
              <a:rPr lang="pt-PT" sz="1600" i="1" dirty="0">
                <a:solidFill>
                  <a:srgbClr val="000000"/>
                </a:solidFill>
              </a:rPr>
              <a:t> </a:t>
            </a:r>
            <a:r>
              <a:rPr lang="pt-PT" sz="1600" i="1" dirty="0" err="1">
                <a:solidFill>
                  <a:srgbClr val="000000"/>
                </a:solidFill>
              </a:rPr>
              <a:t>environment</a:t>
            </a:r>
            <a:r>
              <a:rPr lang="pt-PT" sz="1600" i="1" dirty="0">
                <a:solidFill>
                  <a:srgbClr val="000000"/>
                </a:solidFill>
              </a:rPr>
              <a:t> for </a:t>
            </a:r>
            <a:r>
              <a:rPr lang="pt-PT" sz="1600" i="1" dirty="0" err="1">
                <a:solidFill>
                  <a:srgbClr val="000000"/>
                </a:solidFill>
              </a:rPr>
              <a:t>everyone</a:t>
            </a:r>
            <a:r>
              <a:rPr lang="pt-PT" sz="1600" i="1" dirty="0">
                <a:solidFill>
                  <a:srgbClr val="000000"/>
                </a:solidFill>
              </a:rPr>
              <a:t>”, 2021</a:t>
            </a:r>
          </a:p>
          <a:p>
            <a:endParaRPr lang="pt-PT" sz="2000" dirty="0">
              <a:effectLst/>
              <a:latin typeface="Helvetica" pitchFamily="2" charset="0"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</a:rPr>
              <a:t>dúvidas quanto à sua conformidade com as pertinentes normas constitucionais vertidas nos artigos 267.º, n.º 4 (associações públicas) e 47.º, n.º 1 (liberdade de profissão);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br>
              <a:rPr lang="pt-PT" sz="2000" dirty="0">
                <a:solidFill>
                  <a:srgbClr val="000000"/>
                </a:solidFill>
              </a:rPr>
            </a:br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520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Lei n.º 108/XV/1q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b="1" dirty="0">
                <a:solidFill>
                  <a:srgbClr val="000000"/>
                </a:solidFill>
              </a:rPr>
              <a:t>Pontos-chave: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</a:rPr>
              <a:t>mais de 90% dos pedidos de registo de arquitetos são satisfeitos </a:t>
            </a:r>
          </a:p>
          <a:p>
            <a:r>
              <a:rPr lang="pt-PT" sz="1600" dirty="0">
                <a:solidFill>
                  <a:srgbClr val="000000"/>
                </a:solidFill>
              </a:rPr>
              <a:t>(dados do ACE/ CAE, “Workshop: </a:t>
            </a:r>
            <a:r>
              <a:rPr lang="pt-PT" sz="1600" dirty="0" err="1">
                <a:solidFill>
                  <a:srgbClr val="000000"/>
                </a:solidFill>
              </a:rPr>
              <a:t>Regulatory</a:t>
            </a:r>
            <a:r>
              <a:rPr lang="pt-PT" sz="1600" dirty="0">
                <a:solidFill>
                  <a:srgbClr val="000000"/>
                </a:solidFill>
              </a:rPr>
              <a:t> </a:t>
            </a:r>
            <a:r>
              <a:rPr lang="pt-PT" sz="1600" dirty="0" err="1">
                <a:solidFill>
                  <a:srgbClr val="000000"/>
                </a:solidFill>
              </a:rPr>
              <a:t>barriers</a:t>
            </a:r>
            <a:r>
              <a:rPr lang="pt-PT" sz="1600" dirty="0">
                <a:solidFill>
                  <a:srgbClr val="000000"/>
                </a:solidFill>
              </a:rPr>
              <a:t> to </a:t>
            </a:r>
            <a:r>
              <a:rPr lang="pt-PT" sz="1600" dirty="0" err="1">
                <a:solidFill>
                  <a:srgbClr val="000000"/>
                </a:solidFill>
              </a:rPr>
              <a:t>competition</a:t>
            </a:r>
            <a:r>
              <a:rPr lang="pt-PT" sz="1600" dirty="0">
                <a:solidFill>
                  <a:srgbClr val="000000"/>
                </a:solidFill>
              </a:rPr>
              <a:t> in </a:t>
            </a:r>
            <a:r>
              <a:rPr lang="pt-PT" sz="1600" dirty="0" err="1">
                <a:solidFill>
                  <a:srgbClr val="000000"/>
                </a:solidFill>
              </a:rPr>
              <a:t>professional</a:t>
            </a:r>
            <a:r>
              <a:rPr lang="pt-PT" sz="1600" dirty="0">
                <a:solidFill>
                  <a:srgbClr val="000000"/>
                </a:solidFill>
              </a:rPr>
              <a:t> </a:t>
            </a:r>
            <a:r>
              <a:rPr lang="pt-PT" sz="1600" dirty="0" err="1">
                <a:solidFill>
                  <a:srgbClr val="000000"/>
                </a:solidFill>
              </a:rPr>
              <a:t>services</a:t>
            </a:r>
            <a:r>
              <a:rPr lang="pt-PT" sz="1600" dirty="0">
                <a:solidFill>
                  <a:srgbClr val="000000"/>
                </a:solidFill>
              </a:rPr>
              <a:t>: </a:t>
            </a:r>
            <a:r>
              <a:rPr lang="pt-PT" sz="1600" dirty="0" err="1">
                <a:solidFill>
                  <a:srgbClr val="000000"/>
                </a:solidFill>
              </a:rPr>
              <a:t>measurement</a:t>
            </a:r>
            <a:r>
              <a:rPr lang="pt-PT" sz="1600" dirty="0">
                <a:solidFill>
                  <a:srgbClr val="000000"/>
                </a:solidFill>
              </a:rPr>
              <a:t> </a:t>
            </a:r>
            <a:r>
              <a:rPr lang="pt-PT" sz="1600" dirty="0" err="1">
                <a:solidFill>
                  <a:srgbClr val="000000"/>
                </a:solidFill>
              </a:rPr>
              <a:t>and</a:t>
            </a:r>
            <a:r>
              <a:rPr lang="pt-PT" sz="1600" dirty="0">
                <a:solidFill>
                  <a:srgbClr val="000000"/>
                </a:solidFill>
              </a:rPr>
              <a:t> </a:t>
            </a:r>
            <a:r>
              <a:rPr lang="pt-PT" sz="1600" dirty="0" err="1">
                <a:solidFill>
                  <a:srgbClr val="000000"/>
                </a:solidFill>
              </a:rPr>
              <a:t>reform</a:t>
            </a:r>
            <a:r>
              <a:rPr lang="pt-PT" sz="1600" dirty="0">
                <a:solidFill>
                  <a:srgbClr val="000000"/>
                </a:solidFill>
              </a:rPr>
              <a:t> </a:t>
            </a:r>
            <a:r>
              <a:rPr lang="pt-PT" sz="1600" dirty="0" err="1">
                <a:solidFill>
                  <a:srgbClr val="000000"/>
                </a:solidFill>
              </a:rPr>
              <a:t>experience</a:t>
            </a:r>
            <a:r>
              <a:rPr lang="pt-PT" sz="1600" dirty="0">
                <a:solidFill>
                  <a:srgbClr val="000000"/>
                </a:solidFill>
              </a:rPr>
              <a:t>”, OCDE)</a:t>
            </a:r>
            <a:r>
              <a:rPr lang="pt-PT" sz="2000" dirty="0">
                <a:solidFill>
                  <a:srgbClr val="000000"/>
                </a:solidFill>
              </a:rPr>
              <a:t> o que contradiz a Comissão Europeia: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rgbClr val="000000"/>
                </a:solidFill>
              </a:rPr>
              <a:t>com base no indicador PMR (</a:t>
            </a:r>
            <a:r>
              <a:rPr lang="pt-PT" sz="1600" dirty="0" err="1">
                <a:solidFill>
                  <a:srgbClr val="000000"/>
                </a:solidFill>
              </a:rPr>
              <a:t>Product</a:t>
            </a:r>
            <a:r>
              <a:rPr lang="pt-PT" sz="1600" dirty="0">
                <a:solidFill>
                  <a:srgbClr val="000000"/>
                </a:solidFill>
              </a:rPr>
              <a:t> </a:t>
            </a:r>
            <a:r>
              <a:rPr lang="pt-PT" sz="1600" dirty="0" err="1">
                <a:solidFill>
                  <a:srgbClr val="000000"/>
                </a:solidFill>
              </a:rPr>
              <a:t>Market</a:t>
            </a:r>
            <a:r>
              <a:rPr lang="pt-PT" sz="1600" dirty="0">
                <a:solidFill>
                  <a:srgbClr val="000000"/>
                </a:solidFill>
              </a:rPr>
              <a:t> </a:t>
            </a:r>
            <a:r>
              <a:rPr lang="pt-PT" sz="1600" dirty="0" err="1">
                <a:solidFill>
                  <a:srgbClr val="000000"/>
                </a:solidFill>
              </a:rPr>
              <a:t>Regulation</a:t>
            </a:r>
            <a:r>
              <a:rPr lang="pt-PT" sz="1600" dirty="0">
                <a:solidFill>
                  <a:srgbClr val="000000"/>
                </a:solidFill>
              </a:rPr>
              <a:t>) da OCDE – um indicador extraído de um inquérito realizado a cada 5 anos e que pretende medir as restrições regulamentares em mercados específicos – afirma que o quadro regulatório não é </a:t>
            </a:r>
            <a:r>
              <a:rPr lang="pt-PT" sz="1600" dirty="0" err="1">
                <a:solidFill>
                  <a:srgbClr val="000000"/>
                </a:solidFill>
              </a:rPr>
              <a:t>pró-competitivo</a:t>
            </a:r>
            <a:r>
              <a:rPr lang="pt-PT" sz="1600" dirty="0">
                <a:solidFill>
                  <a:srgbClr val="000000"/>
                </a:solidFill>
              </a:rPr>
              <a:t> e que causa entraves através de restrições injustificadas ou desproporcionadas.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rgbClr val="000000"/>
                </a:solidFill>
              </a:rPr>
              <a:t>a PQD (Professional </a:t>
            </a:r>
            <a:r>
              <a:rPr lang="pt-PT" sz="1600" dirty="0" err="1">
                <a:solidFill>
                  <a:srgbClr val="000000"/>
                </a:solidFill>
              </a:rPr>
              <a:t>Qualifications</a:t>
            </a:r>
            <a:r>
              <a:rPr lang="pt-PT" sz="1600" dirty="0">
                <a:solidFill>
                  <a:srgbClr val="000000"/>
                </a:solidFill>
              </a:rPr>
              <a:t> </a:t>
            </a:r>
            <a:r>
              <a:rPr lang="pt-PT" sz="1600" dirty="0" err="1">
                <a:solidFill>
                  <a:srgbClr val="000000"/>
                </a:solidFill>
              </a:rPr>
              <a:t>Directive</a:t>
            </a:r>
            <a:r>
              <a:rPr lang="pt-PT" sz="1600" dirty="0">
                <a:solidFill>
                  <a:srgbClr val="000000"/>
                </a:solidFill>
              </a:rPr>
              <a:t>) prevê o reconhecimento automático, facilitando a liberdade de estabelecimento e a provisão de serviços, o que colide com a ideia de que a profissão enfrenta barreiras e entraves desproporcionados.</a:t>
            </a:r>
          </a:p>
          <a:p>
            <a:endParaRPr lang="pt-PT" sz="2000" dirty="0">
              <a:effectLst/>
              <a:latin typeface="Helvetica" pitchFamily="2" charset="0"/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015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/>
              <a:t>2022: Projeto de Lei n.º 108/XV/1q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b="1" dirty="0">
                <a:solidFill>
                  <a:srgbClr val="000000"/>
                </a:solidFill>
              </a:rPr>
              <a:t>Pontos-chave: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</a:rPr>
              <a:t>Deve, cada plano, responder eficazmente aos desafios identificados no Semestre Europeu, nomeadamente as recomendações específicas por país;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1600" dirty="0"/>
              <a:t>As recomendações constantes da COM (2016) 820, de 10 de janeiro de 2017, para a profissão de arquiteto em Portugal, previam apenas “reconsiderar o grande número de atividades reservadas”;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PT" sz="1600" dirty="0"/>
              <a:t>O CDN pronunciou-se  sobre o documento que atualizará a COM (2016) 820 sublinhando disposições, informações e afirmações sobre a profissão de arquiteto pouco precisas ou incorretas, entre as quais as referentes à reserva de atividades;</a:t>
            </a:r>
          </a:p>
          <a:p>
            <a:endParaRPr lang="pt-PT" sz="2000" dirty="0">
              <a:latin typeface="Helvetica" pitchFamily="2" charset="0"/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840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Lei n.º 108/XV/1q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b="1" dirty="0">
                <a:solidFill>
                  <a:srgbClr val="000000"/>
                </a:solidFill>
              </a:rPr>
              <a:t>Pontos-chave: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/>
              <a:t>O Projeto de Lei segue  de forma acrítica a ideia de que a regulação da profissão é danosa para a economia e o mercado único;</a:t>
            </a:r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</a:rPr>
              <a:t>dúvidas quanto à sua conformidade com as pertinentes normas constitucionais vertidas nos artigos 267.º, n.º 4 (associações públicas) e 47.º, n.º 1 (liberdade de profissão);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</a:rPr>
              <a:t>estabelece-se a obrigação de remunerar estágios profissionais sem critério orientador e júri só poder ser constituído por sujeitos que não sejam membros da </a:t>
            </a:r>
            <a:r>
              <a:rPr lang="pt-PT" sz="2000" dirty="0"/>
              <a:t>associação pública profissional. </a:t>
            </a:r>
            <a:r>
              <a:rPr lang="pt-PT" sz="1600" dirty="0"/>
              <a:t>N</a:t>
            </a:r>
            <a:r>
              <a:rPr lang="pt-PT" sz="1600" dirty="0">
                <a:effectLst/>
              </a:rPr>
              <a:t>inguém estará em melhores condições do que os membros da associação pública profissional que, por natureza, exercem essa profissão.</a:t>
            </a:r>
          </a:p>
          <a:p>
            <a:endParaRPr lang="pt-PT" sz="2000" dirty="0">
              <a:effectLst/>
              <a:latin typeface="Helvetica" pitchFamily="2" charset="0"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br>
              <a:rPr lang="pt-PT" sz="2000" dirty="0">
                <a:solidFill>
                  <a:srgbClr val="000000"/>
                </a:solidFill>
              </a:rPr>
            </a:br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47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Lei n.º 108/XV/1q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b="1" dirty="0">
                <a:solidFill>
                  <a:srgbClr val="000000"/>
                </a:solidFill>
              </a:rPr>
              <a:t>Pontos-chave: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</a:rPr>
              <a:t>autonomiza a existência de um órgão disciplinar que, nos termos do projeto, é eleito pela assembleia representativa, “(…) devendo integrar personalidades de reconhecido mérito que não sejam membros da associação pública profissional”. </a:t>
            </a:r>
          </a:p>
          <a:p>
            <a:pPr lvl="2"/>
            <a:r>
              <a:rPr lang="pt-PT" sz="1600" dirty="0">
                <a:effectLst/>
              </a:rPr>
              <a:t>A eleição destes órgãos disciplinares é feita através</a:t>
            </a:r>
            <a:r>
              <a:rPr lang="pt-PT" sz="1600" dirty="0"/>
              <a:t> </a:t>
            </a:r>
            <a:r>
              <a:rPr lang="pt-PT" sz="1600" dirty="0">
                <a:effectLst/>
              </a:rPr>
              <a:t>de sufrágio universal, direto, secreto e periódico, método este que vem sendo entendido como a melhor expressão do princípio constitucional ínsito no n.º 4 do artigo 267.º da Constituição e que visa assegurar que as associações públicas têm uma organização interna baseada no respeito dos direitos dos seus membros e na formação democrática dos seus órgãos.</a:t>
            </a:r>
          </a:p>
          <a:p>
            <a:endParaRPr lang="pt-PT" sz="2000" dirty="0">
              <a:effectLst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br>
              <a:rPr lang="pt-PT" sz="2000" dirty="0">
                <a:solidFill>
                  <a:srgbClr val="000000"/>
                </a:solidFill>
              </a:rPr>
            </a:br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46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Lei n.º 108/XV/1q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b="1" dirty="0">
                <a:solidFill>
                  <a:srgbClr val="000000"/>
                </a:solidFill>
              </a:rPr>
              <a:t>Pontos-chave: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/>
              <a:t>viola a autonomia associativa na definição da sua organização interna, obrigando a que o Provedor seja designado pelo Presidente ou Bastonário;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/>
              <a:t>inclui a estipulação de que as associações públicas profissionais não podem, por qualquer meio, estabelecer atividades reservadas </a:t>
            </a:r>
            <a:r>
              <a:rPr lang="pt-PT" sz="1600" dirty="0"/>
              <a:t>(redundante e espelha o espírito do projeto pois as atividades só são reservadas quando tal resulte expressamente da lei)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</a:endParaRPr>
          </a:p>
          <a:p>
            <a:endParaRPr lang="pt-PT" sz="2000" dirty="0">
              <a:effectLst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br>
              <a:rPr lang="pt-PT" sz="2000" dirty="0">
                <a:solidFill>
                  <a:srgbClr val="000000"/>
                </a:solidFill>
              </a:rPr>
            </a:br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32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Lei n.º 108/XV/1q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b="1" dirty="0">
                <a:solidFill>
                  <a:srgbClr val="000000"/>
                </a:solidFill>
              </a:rPr>
              <a:t>Pontos-chave: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</a:rPr>
              <a:t>criação de mais um órgão – órgão de supervisão (com competências, executivas, de controlo de legalidade e de disciplina) ao mesmo tempo que mantém um órgão disciplinar;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>
                <a:effectLst/>
              </a:rPr>
              <a:t>órgão composto por mais de metade dos seus titulares que não sejam membros inscritos, está a subverter o princípio constitucional que as APP têm uma organização interna baseada no respeito dos direitos dos seus membros e na formação democrática dos seus órgãos;</a:t>
            </a:r>
          </a:p>
          <a:p>
            <a:endParaRPr lang="pt-PT" sz="1600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</a:endParaRPr>
          </a:p>
          <a:p>
            <a:endParaRPr lang="pt-PT" sz="2000" dirty="0">
              <a:effectLst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br>
              <a:rPr lang="pt-PT" sz="2000" dirty="0">
                <a:solidFill>
                  <a:srgbClr val="000000"/>
                </a:solidFill>
              </a:rPr>
            </a:br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66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Lei n.º 108/XV/1q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b="1" dirty="0">
                <a:solidFill>
                  <a:srgbClr val="000000"/>
                </a:solidFill>
              </a:rPr>
              <a:t>Pontos-chave: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</a:rPr>
              <a:t>criação de mais um órgão – órgão de supervisão (com competências, executivas, de controlo de legalidade e de disciplina) ao mesmo tempo que mantém um órgão disciplinar;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>
                <a:effectLst/>
              </a:rPr>
              <a:t>este órgão não pode ter competências</a:t>
            </a:r>
            <a:r>
              <a:rPr lang="pt-PT" sz="1600" dirty="0"/>
              <a:t> que são da ADD, como aprovar regulamentos;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>
                <a:effectLst/>
              </a:rPr>
              <a:t>este órgão não pode ter competências sobre o reconhecimento de habilitações e competências profissionais obtidas no estrangeiro, que são do CDN;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>
                <a:effectLst/>
              </a:rPr>
              <a:t>este órgão não pode ter competências sobre propostas de atos legislativos que fixem reservas de atos da profissão, que são do CDN ouvida a ADD.</a:t>
            </a: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</a:endParaRPr>
          </a:p>
          <a:p>
            <a:endParaRPr lang="pt-PT" sz="2000" dirty="0">
              <a:effectLst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br>
              <a:rPr lang="pt-PT" sz="2000" dirty="0">
                <a:solidFill>
                  <a:srgbClr val="000000"/>
                </a:solidFill>
              </a:rPr>
            </a:br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23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Lei n.º 108/XV/1q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b="1" dirty="0">
                <a:solidFill>
                  <a:srgbClr val="000000"/>
                </a:solidFill>
              </a:rPr>
              <a:t>Pontos-chave: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</a:rPr>
              <a:t>A revogação do n.º 2 do art.º 9º parece significar que, a partir da alteração à Lei, os atos e regulamentos das associações públicas profissionais vão estar sujeitos à aprovação governamental colocando em causa a autorregulamentação, porquanto o funcionamento interno da própria Ordem poderá ficar sempre sujeito à intervenção externa.</a:t>
            </a: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</a:endParaRPr>
          </a:p>
          <a:p>
            <a:endParaRPr lang="pt-PT" sz="2000" dirty="0">
              <a:effectLst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br>
              <a:rPr lang="pt-PT" sz="2000" dirty="0">
                <a:solidFill>
                  <a:srgbClr val="000000"/>
                </a:solidFill>
              </a:rPr>
            </a:br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7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PRR</a:t>
            </a:r>
            <a:r>
              <a:rPr lang="pt-PT" sz="2400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Reforma RE-  r16: Redução das restrições nas profissões altamente regulamentadas</a:t>
            </a:r>
            <a:endParaRPr lang="pt-PT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br>
              <a:rPr lang="pt-PT" sz="2400" dirty="0">
                <a:latin typeface="Prelo Book" pitchFamily="2" charset="77"/>
              </a:rPr>
            </a:br>
            <a:r>
              <a:rPr lang="pt-PT" sz="2400" b="1" dirty="0"/>
              <a:t>Esta reforma tem como objetivo reduzir as restrições nas profissões altamente regulamentadas, principalmente com vista a promover a concorrência na prestação  de serviços às empresas. </a:t>
            </a:r>
          </a:p>
          <a:p>
            <a:br>
              <a:rPr lang="pt-PT" i="1" dirty="0">
                <a:effectLst/>
                <a:latin typeface="Prelo Book Italic" pitchFamily="2" charset="77"/>
              </a:rPr>
            </a:br>
            <a:r>
              <a:rPr lang="pt-PT" i="1" dirty="0">
                <a:effectLst/>
              </a:rPr>
              <a:t>Em 2018, a OCDE, em cooperação com a Autoridade da Concorrência (AdC) portuguesa, realizou uma avaliação relativa a um conjunto especifico de profissões autorreguladas, como advogados, solicitadores, engenheiros, arquitetos, auditores, contabilistas, economistas, farmacêuticos e nutricionistas. A avaliação realizada deu origem a uma lista de recomendações.</a:t>
            </a:r>
            <a:endParaRPr lang="pt" i="1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56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Lei n.º 108/XV/1q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dirty="0">
                <a:solidFill>
                  <a:srgbClr val="000000"/>
                </a:solidFill>
              </a:rPr>
              <a:t>As ordens servem a promoção da qualidade dos serviços de interesse público prestados pelos seus membros. Garantindo a sua </a:t>
            </a:r>
            <a:r>
              <a:rPr lang="pt-PT" sz="2000" b="1" dirty="0">
                <a:solidFill>
                  <a:srgbClr val="000000"/>
                </a:solidFill>
              </a:rPr>
              <a:t>autonomia do Estado</a:t>
            </a:r>
            <a:r>
              <a:rPr lang="pt-PT" sz="2000" dirty="0">
                <a:solidFill>
                  <a:srgbClr val="000000"/>
                </a:solidFill>
              </a:rPr>
              <a:t> e </a:t>
            </a:r>
            <a:r>
              <a:rPr lang="pt-PT" sz="2000" b="1" dirty="0">
                <a:solidFill>
                  <a:srgbClr val="000000"/>
                </a:solidFill>
              </a:rPr>
              <a:t>elegendo livre e democraticamente os seus órgãos, de entre os seus membros inscritos</a:t>
            </a:r>
            <a:r>
              <a:rPr lang="pt-PT" sz="2000" dirty="0">
                <a:solidFill>
                  <a:srgbClr val="000000"/>
                </a:solidFill>
              </a:rPr>
              <a:t>. </a:t>
            </a:r>
          </a:p>
          <a:p>
            <a:endParaRPr lang="pt-PT" sz="2000" b="1" dirty="0">
              <a:solidFill>
                <a:srgbClr val="000000"/>
              </a:solidFill>
            </a:endParaRPr>
          </a:p>
          <a:p>
            <a:r>
              <a:rPr lang="pt-PT" sz="2000" b="1" dirty="0"/>
              <a:t>S</a:t>
            </a:r>
            <a:r>
              <a:rPr lang="pt-PT" sz="2000" b="1" dirty="0">
                <a:effectLst/>
              </a:rPr>
              <a:t>omos do parecer que o projeto de lei em apreciação pública não só não garante o interesse público, autonomia e independência da regulação e promoção do acesso a atividades profissionais, como contende com a defesa e promoção da arquitetura, no reconhecimento da sua função social e cultural, não zelando pela</a:t>
            </a:r>
          </a:p>
          <a:p>
            <a:r>
              <a:rPr lang="pt-PT" sz="2000" b="1" dirty="0">
                <a:effectLst/>
              </a:rPr>
              <a:t>dignidade e prestígio da profissão de arquiteto.</a:t>
            </a:r>
          </a:p>
          <a:p>
            <a:endParaRPr lang="pt-PT" sz="1600" dirty="0">
              <a:effectLst/>
              <a:latin typeface="Helvetica" pitchFamily="2" charset="0"/>
            </a:endParaRPr>
          </a:p>
          <a:p>
            <a:br>
              <a:rPr lang="pt-PT" sz="2000" dirty="0"/>
            </a:br>
            <a:endParaRPr lang="pt-PT" sz="2000" dirty="0">
              <a:effectLst/>
            </a:endParaRP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</a:endParaRPr>
          </a:p>
          <a:p>
            <a:endParaRPr lang="pt-PT" sz="2000" dirty="0">
              <a:effectLst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br>
              <a:rPr lang="pt-PT" sz="2000" dirty="0">
                <a:solidFill>
                  <a:srgbClr val="000000"/>
                </a:solidFill>
              </a:rPr>
            </a:br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58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8607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PRÓXIMOS PASSOS:</a:t>
            </a:r>
            <a:endParaRPr lang="pt-PT" sz="2000" dirty="0">
              <a:effectLst/>
            </a:endParaRPr>
          </a:p>
          <a:p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/>
              <a:t>De forma genérica, </a:t>
            </a:r>
            <a:r>
              <a:rPr lang="pt-PT" sz="2000" b="1" dirty="0"/>
              <a:t>as preocupações são acompanhadas pelo CNOP;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b="1" dirty="0">
                <a:effectLst/>
              </a:rPr>
              <a:t>O CNOP tem acompanhado esta matéria de forma dedicada, tendo sido tema de inúmeras das suas reuniões;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Calibri" panose="020F0502020204030204" pitchFamily="34" charset="0"/>
              </a:rPr>
              <a:t>Decisão da última 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reunião do Conselho Geral do CNOP e comunicado à Comissão de Trabalho, Segurança Social e Inclusão (CTSSI), o CNOP irá apresentar a esta Comissão uma revisão da Lei n.º 2/2013.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P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Essa proposta toma como referência o texto do projeto de Lei n.º 108 (PS), as posições do CNOP e a intervenção da delegação do CNOP, na audição parlamentar com a CTSSI (15/9).</a:t>
            </a:r>
          </a:p>
          <a:p>
            <a:pPr algn="just">
              <a:spcAft>
                <a:spcPts val="800"/>
              </a:spcAft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</a:rPr>
              <a:t>Será acompanhada </a:t>
            </a:r>
            <a:r>
              <a:rPr lang="pt-P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por parte dos Juristas que estão vinculados à Ordens e o seu CDN.</a:t>
            </a:r>
            <a:endParaRPr lang="pt-PT" sz="2000" b="1" dirty="0">
              <a:effectLst/>
            </a:endParaRPr>
          </a:p>
          <a:p>
            <a:endParaRPr lang="pt-PT" sz="2000" b="1" dirty="0">
              <a:effectLst/>
            </a:endParaRP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</a:endParaRPr>
          </a:p>
          <a:p>
            <a:endParaRPr lang="pt-PT" sz="2000" dirty="0">
              <a:effectLst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br>
              <a:rPr lang="pt-PT" sz="2000" dirty="0">
                <a:solidFill>
                  <a:srgbClr val="000000"/>
                </a:solidFill>
              </a:rPr>
            </a:br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3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/>
              <a:t>OBRIGADA.</a:t>
            </a:r>
          </a:p>
          <a:p>
            <a:endParaRPr lang="pt-PT" sz="2400" b="1" dirty="0"/>
          </a:p>
          <a:p>
            <a:endParaRPr lang="pt-PT" sz="2400" b="1" dirty="0"/>
          </a:p>
          <a:p>
            <a:endParaRPr lang="pt-PT" sz="2400" b="1" dirty="0"/>
          </a:p>
          <a:p>
            <a:endParaRPr lang="pt-PT" sz="2400" b="1" dirty="0"/>
          </a:p>
          <a:p>
            <a:endParaRPr lang="pt-PT" sz="2400" b="1" dirty="0">
              <a:solidFill>
                <a:srgbClr val="000000"/>
              </a:solidFill>
            </a:endParaRPr>
          </a:p>
          <a:p>
            <a:r>
              <a:rPr lang="pt-PT" sz="2400" b="1" dirty="0">
                <a:solidFill>
                  <a:srgbClr val="000000"/>
                </a:solidFill>
              </a:rPr>
              <a:t>Carla Lima Vieira</a:t>
            </a:r>
          </a:p>
          <a:p>
            <a:r>
              <a:rPr lang="pt-PT" sz="2000" b="1" dirty="0">
                <a:solidFill>
                  <a:srgbClr val="000000"/>
                </a:solidFill>
              </a:rPr>
              <a:t>Conselho Diretivo Nacional</a:t>
            </a:r>
          </a:p>
          <a:p>
            <a:endParaRPr lang="pt-PT" sz="2000" b="1" dirty="0">
              <a:solidFill>
                <a:srgbClr val="000000"/>
              </a:solidFill>
            </a:endParaRPr>
          </a:p>
          <a:p>
            <a:r>
              <a:rPr lang="pt-PT" sz="2000" b="1" dirty="0">
                <a:solidFill>
                  <a:srgbClr val="000000"/>
                </a:solidFill>
              </a:rPr>
              <a:t>24 de setembro de 2022</a:t>
            </a:r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4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i="1" dirty="0">
                <a:effectLst/>
              </a:rPr>
              <a:t>Em 2018, a OCDE, em cooperação com a Autoridade da Concorrência (AdC) portuguesa, realizou uma avaliação relativa a um conjunto especifico de profissões autorreguladas, como advogados, solicitadores, engenheiros, arquitetos, auditores, contabilistas, economistas, farmacêuticos e nutricionistas. A avaliação realizada deu origem a uma lista de recomendações.</a:t>
            </a:r>
            <a:endParaRPr lang="pt" sz="2000" i="1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19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REFORMA DEVE:</a:t>
            </a:r>
            <a:endParaRPr lang="pt-PT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PT" sz="2000" b="1" dirty="0"/>
              <a:t> </a:t>
            </a:r>
            <a:endParaRPr lang="pt-PT" sz="2000" dirty="0"/>
          </a:p>
          <a:p>
            <a:pPr marL="400050" indent="-400050">
              <a:buAutoNum type="romanLcParenR"/>
            </a:pPr>
            <a:r>
              <a:rPr lang="pt-PT" sz="2000" i="1" dirty="0">
                <a:effectLst/>
              </a:rPr>
              <a:t>separar as funções de regulação e de representação das ordens profissionais, </a:t>
            </a:r>
          </a:p>
          <a:p>
            <a:pPr marL="400050" indent="-400050">
              <a:buAutoNum type="romanLcParenR"/>
            </a:pPr>
            <a:r>
              <a:rPr lang="pt-PT" sz="2000" i="1" dirty="0">
                <a:effectLst/>
              </a:rPr>
              <a:t>reduzir a lista de profissões reservadas (o acesso às profissões apenas poderá́ ser limitado para salvaguardar interesses constitucionais, de acordo com os princípios da necessidade e da proporcionalidade); </a:t>
            </a:r>
          </a:p>
          <a:p>
            <a:pPr marL="400050" indent="-400050">
              <a:buAutoNum type="romanLcParenR"/>
            </a:pPr>
            <a:r>
              <a:rPr lang="pt-PT" sz="2000" i="1" dirty="0">
                <a:effectLst/>
              </a:rPr>
              <a:t>eliminar as restrições à propriedade e à gestão de sociedades de profissionais, desde que os gestores respeitem o regime jurídico para a prevenção de «conflitos de interesses», e</a:t>
            </a:r>
          </a:p>
          <a:p>
            <a:pPr marL="400050" indent="-400050">
              <a:buAutoNum type="romanLcParenR"/>
            </a:pPr>
            <a:r>
              <a:rPr lang="pt-PT" sz="2000" i="1" dirty="0">
                <a:effectLst/>
              </a:rPr>
              <a:t>permitir sociedades profissionais multidisciplinares. </a:t>
            </a:r>
          </a:p>
          <a:p>
            <a:endParaRPr lang="pt-PT" sz="2000" i="1" dirty="0"/>
          </a:p>
          <a:p>
            <a:br>
              <a:rPr lang="pt-PT" sz="2000" i="1" dirty="0"/>
            </a:br>
            <a:r>
              <a:rPr lang="pt-PT" sz="2000" i="1" dirty="0">
                <a:effectLst/>
              </a:rPr>
              <a:t>A implementação da reforma estará concluída até 31 de dezembro de 2022.</a:t>
            </a:r>
            <a:br>
              <a:rPr lang="pt-PT" sz="1800" dirty="0"/>
            </a:br>
            <a:endParaRPr lang="pt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5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2021: 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  <a:effectLst/>
              </a:rPr>
              <a:t>PROJETO DE LEI N.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º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  <a:effectLst/>
              </a:rPr>
              <a:t> 974/XIV/3ª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  <a:endParaRPr lang="pt-PT" sz="2000" dirty="0"/>
          </a:p>
          <a:p>
            <a:endParaRPr lang="pt-PT" sz="2000" dirty="0"/>
          </a:p>
          <a:p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No período de apreciação pública a OA apresentou o seu </a:t>
            </a:r>
            <a:r>
              <a:rPr lang="pt-PT" sz="2000" b="0" i="0" dirty="0">
                <a:solidFill>
                  <a:srgbClr val="000000"/>
                </a:solidFill>
                <a:effectLst/>
              </a:rPr>
              <a:t>contributo à Comissão de Trabalho e Segurança Social da Assembleia da República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 e concluiu que o </a:t>
            </a:r>
            <a:r>
              <a:rPr lang="pt-PT" sz="2000" b="0" i="0" dirty="0">
                <a:solidFill>
                  <a:srgbClr val="000000"/>
                </a:solidFill>
                <a:effectLst/>
              </a:rPr>
              <a:t>projeto de lei n.º 974/XIV/3.ª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 – Alteração à “Lei das Ordens” – não é consentâneo com os seus propósitos, “com vista ao reforço do interesse público, da autonomia e independência da regulação e promoção do acesso a atividades profissionais”. </a:t>
            </a:r>
            <a:br>
              <a:rPr lang="pt-PT" sz="2000" dirty="0"/>
            </a:br>
            <a:br>
              <a:rPr lang="pt-PT" sz="2000" dirty="0"/>
            </a:br>
            <a:endParaRPr lang="pt" sz="2000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5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2021: 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  <a:effectLst/>
              </a:rPr>
              <a:t>PROJETO DE LEI N.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º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  <a:effectLst/>
              </a:rPr>
              <a:t> 974/XIV/3ª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  <a:br>
              <a:rPr lang="pt-PT" sz="2000" dirty="0"/>
            </a:br>
            <a:br>
              <a:rPr lang="pt-PT" sz="2000" dirty="0"/>
            </a:br>
            <a:r>
              <a:rPr lang="pt-PT" sz="2000" b="1" dirty="0">
                <a:solidFill>
                  <a:srgbClr val="000000"/>
                </a:solidFill>
              </a:rPr>
              <a:t>A</a:t>
            </a:r>
            <a:r>
              <a:rPr lang="pt-PT" sz="2000" b="1" i="0" u="none" strike="noStrike" dirty="0">
                <a:solidFill>
                  <a:srgbClr val="000000"/>
                </a:solidFill>
                <a:effectLst/>
              </a:rPr>
              <a:t>s alterações propostas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 anunciam-se enquanto </a:t>
            </a:r>
            <a:r>
              <a:rPr lang="pt-PT" sz="2000" b="1" i="0" u="none" strike="noStrike" dirty="0">
                <a:solidFill>
                  <a:srgbClr val="000000"/>
                </a:solidFill>
                <a:effectLst/>
              </a:rPr>
              <a:t>resposta à União Europeia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, no sentido de eliminar barreiras injustificadas no acesso a profissões reguladas em prol de um quadro regulamentar que promova crescimento económico, inovação e emprego, uma resposta sustentada em conclusões apresentadas pe</a:t>
            </a:r>
            <a:r>
              <a:rPr lang="pt-PT" sz="2000" dirty="0">
                <a:solidFill>
                  <a:srgbClr val="000000"/>
                </a:solidFill>
              </a:rPr>
              <a:t>la 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(OCDE) e pela Autoridade da Concorrência e nas recomendações da Comissão Europeia. 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A OA assinalou que a proposta pretende retirar da esfera das atribuições das ordens profissionais a regulação das atividades profissionais que lhes foram confiadas, esvaziando as suas atribuições. Entendimento acompanhado pelo CNOP.</a:t>
            </a:r>
          </a:p>
          <a:p>
            <a:br>
              <a:rPr lang="pt-PT" sz="2000" dirty="0"/>
            </a:br>
            <a:br>
              <a:rPr lang="pt-PT" sz="2000" i="1" dirty="0"/>
            </a:br>
            <a:br>
              <a:rPr lang="pt-PT" sz="2000" dirty="0"/>
            </a:br>
            <a:endParaRPr lang="pt" sz="2000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4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2021: 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  <a:effectLst/>
              </a:rPr>
              <a:t>PROJETO DE LEI N.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º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  <a:effectLst/>
              </a:rPr>
              <a:t> 974/XIV/3ª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  <a:endParaRPr lang="pt-PT" sz="2000" dirty="0"/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Que princípios fundamentais podem ser sacrificados para verificar o crescimento económico, a inovação e o emprego em detrimento do interesse público do exercício de uma profissão, por isso mesmo, regulada? </a:t>
            </a:r>
            <a:br>
              <a:rPr lang="pt-PT" sz="2000" dirty="0"/>
            </a:br>
            <a:br>
              <a:rPr lang="pt-PT" sz="2000" dirty="0"/>
            </a:br>
            <a:r>
              <a:rPr lang="pt-PT" sz="2000" b="1" i="0" u="none" strike="noStrike" dirty="0">
                <a:solidFill>
                  <a:srgbClr val="000000"/>
                </a:solidFill>
                <a:effectLst/>
              </a:rPr>
              <a:t>O caminho que se apontava </a:t>
            </a:r>
            <a:r>
              <a:rPr lang="pt-PT" sz="2000" b="1" dirty="0">
                <a:solidFill>
                  <a:srgbClr val="000000"/>
                </a:solidFill>
              </a:rPr>
              <a:t>era </a:t>
            </a:r>
            <a:r>
              <a:rPr lang="pt-PT" sz="2000" b="1" i="0" u="none" strike="noStrike" dirty="0">
                <a:solidFill>
                  <a:srgbClr val="000000"/>
                </a:solidFill>
                <a:effectLst/>
              </a:rPr>
              <a:t>no sentido de uma crescente desregulação da atividade – ou da sua gradual regulação por profissionais que não arquitetos – em sentido contrário àquele que as políticas europeias pretendem: um ambiente construído e uma paisagem de elevada qualidade para todos.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 </a:t>
            </a:r>
            <a:endParaRPr lang="pt" sz="2000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03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Lei n.º 108/XV/1q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i="1" dirty="0">
                <a:solidFill>
                  <a:srgbClr val="000000"/>
                </a:solidFill>
              </a:rPr>
              <a:t>P</a:t>
            </a:r>
            <a:r>
              <a:rPr lang="pt-PT" sz="2000" b="0" i="1" u="none" strike="noStrike" dirty="0">
                <a:solidFill>
                  <a:srgbClr val="000000"/>
                </a:solidFill>
                <a:effectLst/>
              </a:rPr>
              <a:t>ropõe reforçar o interesse público, a autonomia e independência da regulação e promoção do acesso a atividades profissionais.</a:t>
            </a:r>
            <a:endParaRPr lang="pt-PT" sz="20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80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Lei n.º 108/XV/1q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b="1" dirty="0">
                <a:solidFill>
                  <a:srgbClr val="000000"/>
                </a:solidFill>
              </a:rPr>
              <a:t>Conclui-se:</a:t>
            </a:r>
          </a:p>
          <a:p>
            <a:endParaRPr lang="pt-PT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visa, sobretudo, retirar da esfera das atribuições das ordens profissionais a regulação das atividades profissionais que lhes foram e lhes estão confiadas;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o projeto de lei representa um retrocesso ao estatuto constitucional das associações públicas profissionais.</a:t>
            </a:r>
            <a:br>
              <a:rPr lang="pt-PT" sz="2000" dirty="0"/>
            </a:br>
            <a:endParaRPr lang="pt-PT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9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2381</Words>
  <Application>Microsoft Macintosh PowerPoint</Application>
  <PresentationFormat>Ecrã Panorâmico</PresentationFormat>
  <Paragraphs>231</Paragraphs>
  <Slides>22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Helvetica</vt:lpstr>
      <vt:lpstr>Prelo Book</vt:lpstr>
      <vt:lpstr>Prelo Book Italic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Joana Seixas Nunes</dc:creator>
  <cp:lastModifiedBy>OA | Conselho Diretivo Nacional - Carla Lima Vieira</cp:lastModifiedBy>
  <cp:revision>121</cp:revision>
  <cp:lastPrinted>2020-11-06T18:35:49Z</cp:lastPrinted>
  <dcterms:created xsi:type="dcterms:W3CDTF">2020-11-06T11:04:20Z</dcterms:created>
  <dcterms:modified xsi:type="dcterms:W3CDTF">2022-09-23T16:57:54Z</dcterms:modified>
</cp:coreProperties>
</file>