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4"/>
  </p:notesMasterIdLst>
  <p:sldIdLst>
    <p:sldId id="256" r:id="rId2"/>
    <p:sldId id="307" r:id="rId3"/>
    <p:sldId id="362" r:id="rId4"/>
    <p:sldId id="361" r:id="rId5"/>
    <p:sldId id="363" r:id="rId6"/>
    <p:sldId id="365" r:id="rId7"/>
    <p:sldId id="364" r:id="rId8"/>
    <p:sldId id="366" r:id="rId9"/>
    <p:sldId id="367" r:id="rId10"/>
    <p:sldId id="368" r:id="rId11"/>
    <p:sldId id="369" r:id="rId12"/>
    <p:sldId id="370" r:id="rId13"/>
    <p:sldId id="371" r:id="rId14"/>
    <p:sldId id="372" r:id="rId15"/>
    <p:sldId id="373" r:id="rId16"/>
    <p:sldId id="374" r:id="rId17"/>
    <p:sldId id="375" r:id="rId18"/>
    <p:sldId id="376" r:id="rId19"/>
    <p:sldId id="377" r:id="rId20"/>
    <p:sldId id="378" r:id="rId21"/>
    <p:sldId id="379" r:id="rId22"/>
    <p:sldId id="380" r:id="rId2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91"/>
    <p:restoredTop sz="94590"/>
  </p:normalViewPr>
  <p:slideViewPr>
    <p:cSldViewPr snapToGrid="0" snapToObjects="1">
      <p:cViewPr varScale="1">
        <p:scale>
          <a:sx n="105" d="100"/>
          <a:sy n="105" d="100"/>
        </p:scale>
        <p:origin x="600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5DA0B3-76DA-5A4B-88EC-CB43CAD06604}" type="datetimeFigureOut">
              <a:rPr lang="pt-PT" smtClean="0"/>
              <a:t>23/09/22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814412-88CC-F546-8ABD-24153EAAD91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985307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814412-88CC-F546-8ABD-24153EAAD912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35639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24A1B3-313D-694F-A30F-C1624BFA7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0C11A6-8FE8-8548-B74C-810AE5D800D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D44FD1-F849-DD48-A8F4-612873EE85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7D1D3F-C081-EF4D-80F2-BF111E5E3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2ED3D-631D-714F-8332-9A22B749F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972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1BC54-4178-4740-AC7C-1D439C3EAD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209566-1D5B-B840-A9D5-AC542900FF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19BB91-D073-3646-B0F9-967679A184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E53C5B-BF5C-E643-B110-F94006861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9313AD-355E-4547-A68C-D29740E5E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983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E03C7D-2418-DC4F-A395-5A50EB44FF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BF3CF2-6CD7-024F-B58C-8A80EDB14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BBD64-585C-9A4D-B5FD-6017225AC9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5A6001-7DB9-6E49-B2C1-C6C6C86E4E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06CFC-4EF2-184A-BC22-47B7C936A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804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ECC171-2C8A-3A4C-A4F9-4350D8A21B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CDF23E-7898-8F49-AC8F-0D8CAFE5B7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D64D9-E204-FB4A-BC24-12F534918F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1708D-7B21-694B-8F88-42C8819B0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3958C1-2BA4-9549-A8BF-8097CA1752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22EBFE-DF18-C048-B8E2-4E1307744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3FAC73-EAC3-E14D-B482-4B4A6AC1F2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23D53-0B20-724C-8AA3-192F4F39A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2BB0D0-B2CF-5A48-8028-BC86068F11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5A1E60-3A90-0D41-A534-335DFCD5F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223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6CB45-50AC-944D-8936-2485FAEFB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B11B3D-8F4C-0C47-85F0-EFA28082C2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90FD51-CCFA-6F46-8D00-9A39F94BB1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8C8D11-9F76-C146-B265-0B70F712C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ED5D3E-9267-A34F-970E-8522DF0D8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E4B309-30B0-B64C-BF40-FB9FF59F6A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387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191D9-941E-1241-B3AF-6152CAC6A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ECC6F79-8F04-AC43-9275-BE7B1A96C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B9EFCF-28FE-624C-97D5-4356EA76655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AE34B6-1E5F-9441-B83C-7B4FE35992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0186BA9-325A-6E40-BA82-76CC68B775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78878D-0826-E244-AE7A-16896BF44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4317E-D9AA-104B-96D4-0A35759C9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F14C18B-8CAD-4946-AD71-55A0DE093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90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B7FBDF-EC6A-384F-BEE4-AAF7759A9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75D9BCD-EA1E-A94C-9CF7-346CD6906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D46108-1961-6F42-BCBD-B9F0C6FB4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3265B7-4770-8242-A8CA-2263FE38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32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88A5AB-4388-604B-90C0-AD2CA8214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A41FA16-475E-644E-9B31-EA7ECD88C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2521B2-8100-9E4F-8AEC-961E53F5F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755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9DC41-FB8D-CE46-9ADC-B8CDFC95D5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27D23B-F01D-E54E-9203-6070BA6B9C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73E1D09-FB01-DE40-8002-E5592F856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CDD4A1-F316-224C-8856-8BB727183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10A7FF-823E-664A-BC6D-A7AA31178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4DFABB-BCA5-3545-826F-736C71293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064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1E71DA-5E48-654C-9844-71AEAF62C3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B4FEF6-D254-564D-BAC5-11B9DBB6BD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2278F-2F7E-FF45-A514-F7999FEC46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6B2B228-D1A5-BE40-ADEC-0F18017D1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B72CD40-99C1-D645-95CC-D942F5AD4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DBA2B2-1686-7346-AC4F-B4B55DD92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23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0DF8DA-B126-4A4A-822B-CFA45C15D5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875E79-24DC-DA41-BC43-7F1F5C2E58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002E8C-92F6-8F4D-A71A-6C95BBAA24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CC3EF-BAAB-2643-8D9F-EA0C26A086C9}" type="datetimeFigureOut">
              <a:rPr lang="en-US" smtClean="0"/>
              <a:t>9/23/22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5A83D-FF2B-0040-AD63-A906927029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846F3-1A2A-DF42-A49F-BD9E0C8A79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EBA5E-7E2D-7645-8B77-45633287DCE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95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C7C314AA-021D-B643-8F06-2485ACD30C27}"/>
              </a:ext>
            </a:extLst>
          </p:cNvPr>
          <p:cNvSpPr txBox="1"/>
          <p:nvPr/>
        </p:nvSpPr>
        <p:spPr>
          <a:xfrm>
            <a:off x="876299" y="2052197"/>
            <a:ext cx="5953125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i="1" dirty="0"/>
              <a:t>Revisão</a:t>
            </a:r>
            <a:r>
              <a:rPr lang="en-US" sz="3600" b="1" i="1" dirty="0"/>
              <a:t> da “Lei das </a:t>
            </a:r>
            <a:r>
              <a:rPr lang="pt-PT" sz="3600" b="1" i="1" dirty="0"/>
              <a:t>Ordens”</a:t>
            </a:r>
          </a:p>
          <a:p>
            <a:r>
              <a:rPr lang="en-US" sz="3600" b="1" i="1" dirty="0"/>
              <a:t> </a:t>
            </a:r>
            <a:endParaRPr lang="en-US" sz="2000" b="1" dirty="0"/>
          </a:p>
          <a:p>
            <a:r>
              <a:rPr lang="pt-PT" sz="2000" b="1" dirty="0">
                <a:effectLst/>
              </a:rPr>
              <a:t>PROJETO DE LEI N.</a:t>
            </a:r>
            <a:r>
              <a:rPr lang="pt-PT" sz="2000" b="1" dirty="0"/>
              <a:t>º</a:t>
            </a:r>
            <a:r>
              <a:rPr lang="pt-PT" sz="2000" b="1" dirty="0">
                <a:effectLst/>
              </a:rPr>
              <a:t> 974/XIV/3ª</a:t>
            </a:r>
            <a:endParaRPr lang="en-US" sz="2000" b="1" dirty="0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B41BDDB-0088-4A4E-8FCB-2650D4551FE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513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No que à profissão de arquiteto respeita, já se cumpre o propósito da Reforma R16;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não se apresentam dúvidas, quer sobre o interesse público da arquitetura, quer da necessidade de garantir a elevada qualidade dessa arquitetura, em prol do interesse que é o de todos os cidadãos, necessidade essa reconhecida a nível europeu.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5368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83407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incongruência com políticas europeias que respeitam à qualidade da Arquitetura enquanto contributo para a qualidade de vida das pessoas e para o desenvolvimento sustentável das nossas cidades e zonas rurais: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i="1" dirty="0">
                <a:solidFill>
                  <a:srgbClr val="000000"/>
                </a:solidFill>
              </a:rPr>
              <a:t>Declaração de Davos – Por uma cultura de construção (</a:t>
            </a:r>
            <a:r>
              <a:rPr lang="pt-PT" sz="1600" i="1" dirty="0" err="1">
                <a:solidFill>
                  <a:srgbClr val="000000"/>
                </a:solidFill>
              </a:rPr>
              <a:t>Baukultur</a:t>
            </a:r>
            <a:r>
              <a:rPr lang="pt-PT" sz="1600" i="1" dirty="0">
                <a:solidFill>
                  <a:srgbClr val="000000"/>
                </a:solidFill>
              </a:rPr>
              <a:t>) com qualidade para a Europa, 2018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i="1" dirty="0">
                <a:solidFill>
                  <a:srgbClr val="000000"/>
                </a:solidFill>
              </a:rPr>
              <a:t>Vaga de renovação para a Europa, 2020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i="1" dirty="0">
                <a:solidFill>
                  <a:srgbClr val="000000"/>
                </a:solidFill>
              </a:rPr>
              <a:t>New </a:t>
            </a:r>
            <a:r>
              <a:rPr lang="pt-PT" sz="1600" i="1" dirty="0" err="1">
                <a:solidFill>
                  <a:srgbClr val="000000"/>
                </a:solidFill>
              </a:rPr>
              <a:t>European</a:t>
            </a:r>
            <a:r>
              <a:rPr lang="pt-PT" sz="1600" i="1" dirty="0">
                <a:solidFill>
                  <a:srgbClr val="000000"/>
                </a:solidFill>
              </a:rPr>
              <a:t> Bauhaus, 2020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i="1" dirty="0" err="1">
                <a:solidFill>
                  <a:srgbClr val="000000"/>
                </a:solidFill>
              </a:rPr>
              <a:t>The</a:t>
            </a:r>
            <a:r>
              <a:rPr lang="pt-PT" sz="1600" i="1" dirty="0">
                <a:solidFill>
                  <a:srgbClr val="000000"/>
                </a:solidFill>
              </a:rPr>
              <a:t> Davos </a:t>
            </a:r>
            <a:r>
              <a:rPr lang="pt-PT" sz="1600" i="1" dirty="0" err="1">
                <a:solidFill>
                  <a:srgbClr val="000000"/>
                </a:solidFill>
              </a:rPr>
              <a:t>Baukultur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Quality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System</a:t>
            </a:r>
            <a:r>
              <a:rPr lang="pt-PT" sz="1600" i="1" dirty="0">
                <a:solidFill>
                  <a:srgbClr val="000000"/>
                </a:solidFill>
              </a:rPr>
              <a:t> – </a:t>
            </a:r>
            <a:r>
              <a:rPr lang="pt-PT" sz="1600" i="1" dirty="0" err="1">
                <a:solidFill>
                  <a:srgbClr val="000000"/>
                </a:solidFill>
              </a:rPr>
              <a:t>Eight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criteria</a:t>
            </a:r>
            <a:r>
              <a:rPr lang="pt-PT" sz="1600" i="1" dirty="0">
                <a:solidFill>
                  <a:srgbClr val="000000"/>
                </a:solidFill>
              </a:rPr>
              <a:t> for </a:t>
            </a:r>
            <a:r>
              <a:rPr lang="pt-PT" sz="1600" i="1" dirty="0" err="1">
                <a:solidFill>
                  <a:srgbClr val="000000"/>
                </a:solidFill>
              </a:rPr>
              <a:t>high-quality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Baukultur</a:t>
            </a:r>
            <a:r>
              <a:rPr lang="pt-PT" sz="1600" i="1" dirty="0">
                <a:solidFill>
                  <a:srgbClr val="000000"/>
                </a:solidFill>
              </a:rPr>
              <a:t>,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i="1" dirty="0">
                <a:solidFill>
                  <a:srgbClr val="000000"/>
                </a:solidFill>
              </a:rPr>
              <a:t>Relatório “</a:t>
            </a:r>
            <a:r>
              <a:rPr lang="pt-PT" sz="1600" i="1" dirty="0" err="1">
                <a:solidFill>
                  <a:srgbClr val="000000"/>
                </a:solidFill>
              </a:rPr>
              <a:t>Towards</a:t>
            </a:r>
            <a:r>
              <a:rPr lang="pt-PT" sz="1600" i="1" dirty="0">
                <a:solidFill>
                  <a:srgbClr val="000000"/>
                </a:solidFill>
              </a:rPr>
              <a:t> a </a:t>
            </a:r>
            <a:r>
              <a:rPr lang="pt-PT" sz="1600" i="1" dirty="0" err="1">
                <a:solidFill>
                  <a:srgbClr val="000000"/>
                </a:solidFill>
              </a:rPr>
              <a:t>Shared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Culture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of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Architecture</a:t>
            </a:r>
            <a:r>
              <a:rPr lang="pt-PT" sz="1600" i="1" dirty="0">
                <a:solidFill>
                  <a:srgbClr val="000000"/>
                </a:solidFill>
              </a:rPr>
              <a:t> – </a:t>
            </a:r>
            <a:r>
              <a:rPr lang="pt-PT" sz="1600" i="1" dirty="0" err="1">
                <a:solidFill>
                  <a:srgbClr val="000000"/>
                </a:solidFill>
              </a:rPr>
              <a:t>Investing</a:t>
            </a:r>
            <a:r>
              <a:rPr lang="pt-PT" sz="1600" i="1" dirty="0">
                <a:solidFill>
                  <a:srgbClr val="000000"/>
                </a:solidFill>
              </a:rPr>
              <a:t> in a </a:t>
            </a:r>
            <a:r>
              <a:rPr lang="pt-PT" sz="1600" i="1" dirty="0" err="1">
                <a:solidFill>
                  <a:srgbClr val="000000"/>
                </a:solidFill>
              </a:rPr>
              <a:t>high-quality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living</a:t>
            </a:r>
            <a:r>
              <a:rPr lang="pt-PT" sz="1600" i="1" dirty="0">
                <a:solidFill>
                  <a:srgbClr val="000000"/>
                </a:solidFill>
              </a:rPr>
              <a:t> </a:t>
            </a:r>
            <a:r>
              <a:rPr lang="pt-PT" sz="1600" i="1" dirty="0" err="1">
                <a:solidFill>
                  <a:srgbClr val="000000"/>
                </a:solidFill>
              </a:rPr>
              <a:t>environment</a:t>
            </a:r>
            <a:r>
              <a:rPr lang="pt-PT" sz="1600" i="1" dirty="0">
                <a:solidFill>
                  <a:srgbClr val="000000"/>
                </a:solidFill>
              </a:rPr>
              <a:t> for </a:t>
            </a:r>
            <a:r>
              <a:rPr lang="pt-PT" sz="1600" i="1" dirty="0" err="1">
                <a:solidFill>
                  <a:srgbClr val="000000"/>
                </a:solidFill>
              </a:rPr>
              <a:t>everyone</a:t>
            </a:r>
            <a:r>
              <a:rPr lang="pt-PT" sz="1600" i="1" dirty="0">
                <a:solidFill>
                  <a:srgbClr val="000000"/>
                </a:solidFill>
              </a:rPr>
              <a:t>”, 2021</a:t>
            </a: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dúvidas quanto à sua conformidade com as pertinentes normas constitucionais vertidas nos artigos 267.º, n.º 4 (associações públicas) e 47.º, n.º 1 (liberdade de profissão);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520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mais de 90% dos pedidos de registo de arquitetos são satisfeitos </a:t>
            </a:r>
          </a:p>
          <a:p>
            <a:r>
              <a:rPr lang="pt-PT" sz="1600" dirty="0">
                <a:solidFill>
                  <a:srgbClr val="000000"/>
                </a:solidFill>
              </a:rPr>
              <a:t>(dados do ACE/ CAE, “Workshop: </a:t>
            </a:r>
            <a:r>
              <a:rPr lang="pt-PT" sz="1600" dirty="0" err="1">
                <a:solidFill>
                  <a:srgbClr val="000000"/>
                </a:solidFill>
              </a:rPr>
              <a:t>Regulatory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barriers</a:t>
            </a:r>
            <a:r>
              <a:rPr lang="pt-PT" sz="1600" dirty="0">
                <a:solidFill>
                  <a:srgbClr val="000000"/>
                </a:solidFill>
              </a:rPr>
              <a:t> to </a:t>
            </a:r>
            <a:r>
              <a:rPr lang="pt-PT" sz="1600" dirty="0" err="1">
                <a:solidFill>
                  <a:srgbClr val="000000"/>
                </a:solidFill>
              </a:rPr>
              <a:t>competition</a:t>
            </a:r>
            <a:r>
              <a:rPr lang="pt-PT" sz="1600" dirty="0">
                <a:solidFill>
                  <a:srgbClr val="000000"/>
                </a:solidFill>
              </a:rPr>
              <a:t> in </a:t>
            </a:r>
            <a:r>
              <a:rPr lang="pt-PT" sz="1600" dirty="0" err="1">
                <a:solidFill>
                  <a:srgbClr val="000000"/>
                </a:solidFill>
              </a:rPr>
              <a:t>professional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services</a:t>
            </a:r>
            <a:r>
              <a:rPr lang="pt-PT" sz="1600" dirty="0">
                <a:solidFill>
                  <a:srgbClr val="000000"/>
                </a:solidFill>
              </a:rPr>
              <a:t>: </a:t>
            </a:r>
            <a:r>
              <a:rPr lang="pt-PT" sz="1600" dirty="0" err="1">
                <a:solidFill>
                  <a:srgbClr val="000000"/>
                </a:solidFill>
              </a:rPr>
              <a:t>measurement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and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reform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experience</a:t>
            </a:r>
            <a:r>
              <a:rPr lang="pt-PT" sz="1600" dirty="0">
                <a:solidFill>
                  <a:srgbClr val="000000"/>
                </a:solidFill>
              </a:rPr>
              <a:t>”, OCDE)</a:t>
            </a:r>
            <a:r>
              <a:rPr lang="pt-PT" sz="2000" dirty="0">
                <a:solidFill>
                  <a:srgbClr val="000000"/>
                </a:solidFill>
              </a:rPr>
              <a:t> o que contradiz a Comissão Europeia: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00"/>
                </a:solidFill>
              </a:rPr>
              <a:t>com base no indicador PMR (</a:t>
            </a:r>
            <a:r>
              <a:rPr lang="pt-PT" sz="1600" dirty="0" err="1">
                <a:solidFill>
                  <a:srgbClr val="000000"/>
                </a:solidFill>
              </a:rPr>
              <a:t>Product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Market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Regulation</a:t>
            </a:r>
            <a:r>
              <a:rPr lang="pt-PT" sz="1600" dirty="0">
                <a:solidFill>
                  <a:srgbClr val="000000"/>
                </a:solidFill>
              </a:rPr>
              <a:t>) da OCDE – um indicador extraído de um inquérito realizado a cada 5 anos e que pretende medir as restrições regulamentares em mercados específicos – afirma que o quadro regulatório não é </a:t>
            </a:r>
            <a:r>
              <a:rPr lang="pt-PT" sz="1600" dirty="0" err="1">
                <a:solidFill>
                  <a:srgbClr val="000000"/>
                </a:solidFill>
              </a:rPr>
              <a:t>pró-competitivo</a:t>
            </a:r>
            <a:r>
              <a:rPr lang="pt-PT" sz="1600" dirty="0">
                <a:solidFill>
                  <a:srgbClr val="000000"/>
                </a:solidFill>
              </a:rPr>
              <a:t> e que causa entraves através de restrições injustificadas ou desproporcionadas.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solidFill>
                  <a:srgbClr val="000000"/>
                </a:solidFill>
              </a:rPr>
              <a:t>a PQD (Professional </a:t>
            </a:r>
            <a:r>
              <a:rPr lang="pt-PT" sz="1600" dirty="0" err="1">
                <a:solidFill>
                  <a:srgbClr val="000000"/>
                </a:solidFill>
              </a:rPr>
              <a:t>Qualifications</a:t>
            </a:r>
            <a:r>
              <a:rPr lang="pt-PT" sz="1600" dirty="0">
                <a:solidFill>
                  <a:srgbClr val="000000"/>
                </a:solidFill>
              </a:rPr>
              <a:t> </a:t>
            </a:r>
            <a:r>
              <a:rPr lang="pt-PT" sz="1600" dirty="0" err="1">
                <a:solidFill>
                  <a:srgbClr val="000000"/>
                </a:solidFill>
              </a:rPr>
              <a:t>Directive</a:t>
            </a:r>
            <a:r>
              <a:rPr lang="pt-PT" sz="1600" dirty="0">
                <a:solidFill>
                  <a:srgbClr val="000000"/>
                </a:solidFill>
              </a:rPr>
              <a:t>) prevê o reconhecimento automático, facilitando a liberdade de estabelecimento e a provisão de serviços, o que colide com a ideia de que a profissão enfrenta barreiras e entraves desproporcionados.</a:t>
            </a: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50159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/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Deve, cada plano, responder eficazmente aos desafios identificados no Semestre Europeu, nomeadamente as recomendações específicas por país;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dirty="0"/>
              <a:t>As recomendações constantes da COM (2016) 820, de 10 de janeiro de 2017, para a profissão de arquiteto em Portugal, previam apenas “reconsiderar o grande número de atividades reservadas”;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PT" sz="1600" dirty="0"/>
              <a:t>O CDN pronunciou-se  sobre o documento que atualizará a COM (2016) 820 sublinhando disposições, informações e afirmações sobre a profissão de arquiteto pouco precisas ou incorretas, entre as quais as referentes à reserva de atividades;</a:t>
            </a:r>
          </a:p>
          <a:p>
            <a:endParaRPr lang="pt-PT" sz="2000" dirty="0">
              <a:latin typeface="Helvetica" pitchFamily="2" charset="0"/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8408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O Projeto de Lei segue  de forma acrítica a ideia de que a regulação da profissão é danosa para a economia e o mercado único;</a:t>
            </a:r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</a:rPr>
              <a:t>dúvidas quanto à sua conformidade com as pertinentes normas constitucionais vertidas nos artigos 267.º, n.º 4 (associações públicas) e 47.º, n.º 1 (liberdade de profissão);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estabelece-se a obrigação de remunerar estágios profissionais sem critério orientador e júri só poder ser constituído por sujeitos que não sejam membros da </a:t>
            </a:r>
            <a:r>
              <a:rPr lang="pt-PT" sz="2000" dirty="0"/>
              <a:t>associação pública profissional. </a:t>
            </a:r>
            <a:r>
              <a:rPr lang="pt-PT" sz="1600" dirty="0"/>
              <a:t>N</a:t>
            </a:r>
            <a:r>
              <a:rPr lang="pt-PT" sz="1600" dirty="0">
                <a:effectLst/>
              </a:rPr>
              <a:t>inguém estará em melhores condições do que os membros da associação pública profissional que, por natureza, exercem essa profissão.</a:t>
            </a: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647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autonomiza a existência de um órgão disciplinar que, nos termos do projeto, é eleito pela assembleia representativa, “(…) devendo integrar personalidades de reconhecido mérito que não sejam membros da associação pública profissional”. </a:t>
            </a:r>
          </a:p>
          <a:p>
            <a:pPr lvl="2"/>
            <a:r>
              <a:rPr lang="pt-PT" sz="1600" dirty="0">
                <a:effectLst/>
              </a:rPr>
              <a:t>A eleição destes órgãos disciplinares é feita através</a:t>
            </a:r>
            <a:r>
              <a:rPr lang="pt-PT" sz="1600" dirty="0"/>
              <a:t> </a:t>
            </a:r>
            <a:r>
              <a:rPr lang="pt-PT" sz="1600" dirty="0">
                <a:effectLst/>
              </a:rPr>
              <a:t>de sufrágio universal, direto, secreto e periódico, método este que vem sendo entendido como a melhor expressão do princípio constitucional ínsito no n.º 4 do artigo 267.º da Constituição e que visa assegurar que as associações públicas têm uma organização interna baseada no respeito dos direitos dos seus membros e na formação democrática dos seus órgãos.</a:t>
            </a: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04462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viola a autonomia associativa na definição da sua organização interna, obrigando a que o Provedor seja designado pelo Presidente ou Bastonário;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inclui a estipulação de que as associações públicas profissionais não podem, por qualquer meio, estabelecer atividades reservadas </a:t>
            </a:r>
            <a:r>
              <a:rPr lang="pt-PT" sz="1600" dirty="0"/>
              <a:t>(redundante e espelha o espírito do projeto pois as atividades só são reservadas quando tal resulte expressamente da lei)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322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criação de mais um órgão – órgão de supervisão (com competências, executivas, de controlo de legalidade e de disciplina) ao mesmo tempo que mantém um órgão disciplinar;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</a:rPr>
              <a:t>órgão composto por mais de metade dos seus titulares que não sejam membros inscritos, está a subverter o princípio constitucional que as APP têm uma organização interna baseada no respeito dos direitos dos seus membros e na formação democrática dos seus órgãos;</a:t>
            </a: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166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79098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criação de mais um órgão – órgão de supervisão (com competências, executivas, de controlo de legalidade e de disciplina) ao mesmo tempo que mantém um órgão disciplinar;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</a:rPr>
              <a:t>este órgão não pode ter competências</a:t>
            </a:r>
            <a:r>
              <a:rPr lang="pt-PT" sz="1600" dirty="0"/>
              <a:t> que são da ADD, como aprovar regulamentos;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</a:rPr>
              <a:t>este órgão não pode ter competências sobre o reconhecimento de habilitações e competências profissionais obtidas no estrangeiro, que são do CDN;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pt-PT" sz="1600" dirty="0">
                <a:effectLst/>
              </a:rPr>
              <a:t>este órgão não pode ter competências sobre propostas de atos legislativos que fixem reservas de atos da profissão, que são do CDN ouvida a ADD.</a:t>
            </a: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90232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Pontos-chave: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effectLst/>
              </a:rPr>
              <a:t>A revogação do n.º 2 do art.º 9º parece significar que, a partir da alteração à Lei, os atos e regulamentos das associações públicas profissionais vão estar sujeitos à aprovação governamental colocando em causa a autorregulamentação, porquanto o funcionamento interno da própria Ordem poderá ficar sempre sujeito à intervenção externa.</a:t>
            </a: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74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PRR</a:t>
            </a:r>
            <a:r>
              <a:rPr lang="pt-PT" sz="2400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Reforma RE-  r16: Redução das restrições nas profissões altamente regulamentadas</a:t>
            </a:r>
            <a:endParaRPr lang="pt-PT" sz="24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br>
              <a:rPr lang="pt-PT" sz="2400" dirty="0">
                <a:latin typeface="Prelo Book" pitchFamily="2" charset="77"/>
              </a:rPr>
            </a:br>
            <a:r>
              <a:rPr lang="pt-PT" sz="2400" b="1" dirty="0"/>
              <a:t>Esta reforma tem como objetivo reduzir as restrições nas profissões altamente regulamentadas, principalmente com vista a promover a concorrência na prestação  de serviços às empresas. </a:t>
            </a:r>
          </a:p>
          <a:p>
            <a:br>
              <a:rPr lang="pt-PT" i="1" dirty="0">
                <a:effectLst/>
                <a:latin typeface="Prelo Book Italic" pitchFamily="2" charset="77"/>
              </a:rPr>
            </a:br>
            <a:r>
              <a:rPr lang="pt-PT" i="1" dirty="0">
                <a:effectLst/>
              </a:rPr>
              <a:t>Em 2018, a OCDE, em cooperação com a Autoridade da Concorrência (AdC) portuguesa, realizou uma avaliação relativa a um conjunto especifico de profissões autorreguladas, como advogados, solicitadores, engenheiros, arquitetos, auditores, contabilistas, economistas, farmacêuticos e nutricionistas. A avaliação realizada deu origem a uma lista de recomendações.</a:t>
            </a:r>
            <a:endParaRPr lang="pt" i="1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5056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dirty="0">
                <a:solidFill>
                  <a:srgbClr val="000000"/>
                </a:solidFill>
              </a:rPr>
              <a:t>As ordens servem a promoção da qualidade dos serviços de interesse público prestados pelos seus membros. Garantindo a sua </a:t>
            </a:r>
            <a:r>
              <a:rPr lang="pt-PT" sz="2000" b="1" dirty="0">
                <a:solidFill>
                  <a:srgbClr val="000000"/>
                </a:solidFill>
              </a:rPr>
              <a:t>autonomia do Estado</a:t>
            </a:r>
            <a:r>
              <a:rPr lang="pt-PT" sz="2000" dirty="0">
                <a:solidFill>
                  <a:srgbClr val="000000"/>
                </a:solidFill>
              </a:rPr>
              <a:t> e </a:t>
            </a:r>
            <a:r>
              <a:rPr lang="pt-PT" sz="2000" b="1" dirty="0">
                <a:solidFill>
                  <a:srgbClr val="000000"/>
                </a:solidFill>
              </a:rPr>
              <a:t>elegendo livre e democraticamente os seus órgãos, de entre os seus membros inscritos</a:t>
            </a:r>
            <a:r>
              <a:rPr lang="pt-PT" sz="2000" dirty="0">
                <a:solidFill>
                  <a:srgbClr val="000000"/>
                </a:solidFill>
              </a:rPr>
              <a:t>. </a:t>
            </a:r>
          </a:p>
          <a:p>
            <a:endParaRPr lang="pt-PT" sz="2000" b="1" dirty="0">
              <a:solidFill>
                <a:srgbClr val="000000"/>
              </a:solidFill>
            </a:endParaRPr>
          </a:p>
          <a:p>
            <a:r>
              <a:rPr lang="pt-PT" sz="2000" b="1" dirty="0"/>
              <a:t>S</a:t>
            </a:r>
            <a:r>
              <a:rPr lang="pt-PT" sz="2000" b="1" dirty="0">
                <a:effectLst/>
              </a:rPr>
              <a:t>omos do parecer que o projeto de lei em apreciação pública não só não garante o interesse público, autonomia e independência da regulação e promoção do acesso a atividades profissionais, como contende com a defesa e promoção da arquitetura, no reconhecimento da sua função social e cultural, não zelando pela</a:t>
            </a:r>
          </a:p>
          <a:p>
            <a:r>
              <a:rPr lang="pt-PT" sz="2000" b="1" dirty="0">
                <a:effectLst/>
              </a:rPr>
              <a:t>dignidade e prestígio da profissão de arquiteto.</a:t>
            </a:r>
          </a:p>
          <a:p>
            <a:endParaRPr lang="pt-PT" sz="1600" dirty="0">
              <a:effectLst/>
              <a:latin typeface="Helvetica" pitchFamily="2" charset="0"/>
            </a:endParaRPr>
          </a:p>
          <a:p>
            <a:br>
              <a:rPr lang="pt-PT" sz="2000" dirty="0"/>
            </a:br>
            <a:endParaRPr lang="pt-PT" sz="2000" dirty="0">
              <a:effectLst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958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8607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PRÓXIMOS PASSOS:</a:t>
            </a:r>
            <a:endParaRPr lang="pt-PT" sz="2000" dirty="0">
              <a:effectLst/>
            </a:endParaRPr>
          </a:p>
          <a:p>
            <a:endParaRPr lang="pt-PT" sz="2000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/>
              <a:t>De forma genérica, </a:t>
            </a:r>
            <a:r>
              <a:rPr lang="pt-PT" sz="2000" b="1" dirty="0"/>
              <a:t>as preocupações são acompanhadas pelo CNOP;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1" dirty="0">
                <a:effectLst/>
              </a:rPr>
              <a:t>O CNOP tem acompanhado esta matéria de forma dedicada, tendo sido tema de inúmeras das suas reuniões;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dirty="0">
                <a:solidFill>
                  <a:srgbClr val="000000"/>
                </a:solidFill>
                <a:latin typeface="Calibri" panose="020F0502020204030204" pitchFamily="34" charset="0"/>
              </a:rPr>
              <a:t>Decisão da última 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reunião do Conselho Geral do CNOP e comunicado à Comissão de Trabalho, Segurança Social e Inclusão (CTSSI), o CNOP irá apresentar a esta Comissão uma revisão da Lei n.º 2/2013.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pt-P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Essa proposta toma como referência o texto do projeto de Lei n.º 108 (PS), as posições do CNOP e a intervenção da delegação do CNOP, na audição parlamentar com a CTSSI (15/9).</a:t>
            </a:r>
          </a:p>
          <a:p>
            <a:pPr algn="just">
              <a:spcAft>
                <a:spcPts val="800"/>
              </a:spcAft>
            </a:pPr>
            <a:r>
              <a:rPr lang="pt-PT" dirty="0">
                <a:solidFill>
                  <a:srgbClr val="000000"/>
                </a:solidFill>
                <a:latin typeface="Calibri" panose="020F0502020204030204" pitchFamily="34" charset="0"/>
              </a:rPr>
              <a:t>Será acompanhada </a:t>
            </a:r>
            <a:r>
              <a:rPr lang="pt-PT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por parte dos Juristas que estão vinculados à Ordens e o seu CDN.</a:t>
            </a:r>
            <a:endParaRPr lang="pt-PT" sz="2000" b="1" dirty="0">
              <a:effectLst/>
            </a:endParaRPr>
          </a:p>
          <a:p>
            <a:endParaRPr lang="pt-PT" sz="2000" b="1" dirty="0">
              <a:effectLst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  <a:latin typeface="Helvetica" pitchFamily="2" charset="0"/>
            </a:endParaRPr>
          </a:p>
          <a:p>
            <a:endParaRPr lang="pt-PT" sz="1600" dirty="0">
              <a:effectLst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effectLst/>
            </a:endParaRPr>
          </a:p>
          <a:p>
            <a:endParaRPr lang="pt-PT" sz="2000" dirty="0">
              <a:effectLst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endParaRPr lang="pt-PT" sz="2000" dirty="0">
              <a:effectLst/>
              <a:latin typeface="Helvetica" pitchFamily="2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PT" sz="2000" dirty="0">
              <a:solidFill>
                <a:srgbClr val="000000"/>
              </a:solidFill>
            </a:endParaRPr>
          </a:p>
          <a:p>
            <a:br>
              <a:rPr lang="pt-PT" sz="2000" dirty="0">
                <a:solidFill>
                  <a:srgbClr val="000000"/>
                </a:solidFill>
              </a:rPr>
            </a:b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933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3600" b="1" dirty="0"/>
              <a:t>OBRIGADA.</a:t>
            </a:r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/>
          </a:p>
          <a:p>
            <a:endParaRPr lang="pt-PT" sz="2400" b="1" dirty="0">
              <a:solidFill>
                <a:srgbClr val="000000"/>
              </a:solidFill>
            </a:endParaRPr>
          </a:p>
          <a:p>
            <a:r>
              <a:rPr lang="pt-PT" sz="2400" b="1" dirty="0">
                <a:solidFill>
                  <a:srgbClr val="000000"/>
                </a:solidFill>
              </a:rPr>
              <a:t>Carla Lima Vieira</a:t>
            </a:r>
          </a:p>
          <a:p>
            <a:r>
              <a:rPr lang="pt-PT" sz="2000" b="1" dirty="0">
                <a:solidFill>
                  <a:srgbClr val="000000"/>
                </a:solidFill>
              </a:rPr>
              <a:t>Conselho Diretivo Nacional</a:t>
            </a:r>
          </a:p>
          <a:p>
            <a:endParaRPr lang="pt-PT" sz="2000" b="1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24 de setembro de 2022</a:t>
            </a:r>
            <a:endParaRPr lang="pt-PT" sz="2000" dirty="0">
              <a:solidFill>
                <a:srgbClr val="000000"/>
              </a:solidFill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6846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000" i="1" dirty="0">
                <a:effectLst/>
              </a:rPr>
              <a:t>Em 2018, a OCDE, em cooperação com a Autoridade da Concorrência (AdC) portuguesa, realizou uma avaliação relativa a um conjunto especifico de profissões autorreguladas, como advogados, solicitadores, engenheiros, arquitetos, auditores, contabilistas, economistas, farmacêuticos e nutricionistas. A avaliação realizada deu origem a uma lista de recomendações.</a:t>
            </a:r>
            <a:endParaRPr lang="pt" sz="2000" i="1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6196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REFORMA DEVE:</a:t>
            </a:r>
            <a:endParaRPr lang="pt-PT" sz="2400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pt-PT" sz="2000" b="1" dirty="0"/>
              <a:t> </a:t>
            </a:r>
            <a:endParaRPr lang="pt-PT" sz="2000" dirty="0"/>
          </a:p>
          <a:p>
            <a:pPr marL="400050" indent="-400050">
              <a:buAutoNum type="romanLcParenR"/>
            </a:pPr>
            <a:r>
              <a:rPr lang="pt-PT" sz="2000" i="1" dirty="0">
                <a:effectLst/>
              </a:rPr>
              <a:t>separar as funções de regulação e de representação das ordens profissionais, </a:t>
            </a:r>
          </a:p>
          <a:p>
            <a:pPr marL="400050" indent="-400050">
              <a:buAutoNum type="romanLcParenR"/>
            </a:pPr>
            <a:r>
              <a:rPr lang="pt-PT" sz="2000" i="1" dirty="0">
                <a:effectLst/>
              </a:rPr>
              <a:t>reduzir a lista de profissões reservadas (o acesso às profissões apenas poderá́ ser limitado para salvaguardar interesses constitucionais, de acordo com os princípios da necessidade e da proporcionalidade); </a:t>
            </a:r>
          </a:p>
          <a:p>
            <a:pPr marL="400050" indent="-400050">
              <a:buAutoNum type="romanLcParenR"/>
            </a:pPr>
            <a:r>
              <a:rPr lang="pt-PT" sz="2000" i="1" dirty="0">
                <a:effectLst/>
              </a:rPr>
              <a:t>eliminar as restrições à propriedade e à gestão de sociedades de profissionais, desde que os gestores respeitem o regime jurídico para a prevenção de «conflitos de interesses», e</a:t>
            </a:r>
          </a:p>
          <a:p>
            <a:pPr marL="400050" indent="-400050">
              <a:buAutoNum type="romanLcParenR"/>
            </a:pPr>
            <a:r>
              <a:rPr lang="pt-PT" sz="2000" i="1" dirty="0">
                <a:effectLst/>
              </a:rPr>
              <a:t>permitir sociedades profissionais multidisciplinares. </a:t>
            </a:r>
          </a:p>
          <a:p>
            <a:endParaRPr lang="pt-PT" sz="2000" i="1" dirty="0"/>
          </a:p>
          <a:p>
            <a:br>
              <a:rPr lang="pt-PT" sz="2000" i="1" dirty="0"/>
            </a:br>
            <a:r>
              <a:rPr lang="pt-PT" sz="2000" i="1" dirty="0">
                <a:effectLst/>
              </a:rPr>
              <a:t>A implementação da reforma estará concluída até 31 de dezembro de 2022.</a:t>
            </a:r>
            <a:br>
              <a:rPr lang="pt-PT" sz="1800" dirty="0"/>
            </a:br>
            <a:endParaRPr lang="pt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7950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2021: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PROJETO DE LEI N.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º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 974/XIV/3ª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  <a:endParaRPr lang="pt-PT" sz="2000" dirty="0"/>
          </a:p>
          <a:p>
            <a:endParaRPr lang="pt-PT" sz="2000" dirty="0"/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No período de apreciação pública a OA apresentou o seu </a:t>
            </a:r>
            <a:r>
              <a:rPr lang="pt-PT" sz="2000" b="0" i="0" dirty="0">
                <a:solidFill>
                  <a:srgbClr val="000000"/>
                </a:solidFill>
                <a:effectLst/>
              </a:rPr>
              <a:t>contributo à Comissão de Trabalho e Segurança Social da Assembleia da República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 e concluiu que o </a:t>
            </a:r>
            <a:r>
              <a:rPr lang="pt-PT" sz="2000" b="0" i="0" dirty="0">
                <a:solidFill>
                  <a:srgbClr val="000000"/>
                </a:solidFill>
                <a:effectLst/>
              </a:rPr>
              <a:t>projeto de lei n.º 974/XIV/3.ª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 – Alteração à “Lei das Ordens” – não é consentâneo com os seus propósitos, “com vista ao reforço do interesse público, da autonomia e independência da regulação e promoção do acesso a atividades profissionais”. </a:t>
            </a:r>
            <a:br>
              <a:rPr lang="pt-PT" sz="2000" dirty="0"/>
            </a:br>
            <a:br>
              <a:rPr lang="pt-PT" sz="2000" dirty="0"/>
            </a:b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70577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2021: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PROJETO DE LEI N.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º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 974/XIV/3ª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  <a:br>
              <a:rPr lang="pt-PT" sz="2000" dirty="0"/>
            </a:br>
            <a:br>
              <a:rPr lang="pt-PT" sz="2000" dirty="0"/>
            </a:br>
            <a:r>
              <a:rPr lang="pt-PT" sz="2000" b="1" dirty="0">
                <a:solidFill>
                  <a:srgbClr val="000000"/>
                </a:solidFill>
              </a:rPr>
              <a:t>A</a:t>
            </a:r>
            <a:r>
              <a:rPr lang="pt-PT" sz="2000" b="1" i="0" u="none" strike="noStrike" dirty="0">
                <a:solidFill>
                  <a:srgbClr val="000000"/>
                </a:solidFill>
                <a:effectLst/>
              </a:rPr>
              <a:t>s alterações propostas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 anunciam-se enquanto </a:t>
            </a:r>
            <a:r>
              <a:rPr lang="pt-PT" sz="2000" b="1" i="0" u="none" strike="noStrike" dirty="0">
                <a:solidFill>
                  <a:srgbClr val="000000"/>
                </a:solidFill>
                <a:effectLst/>
              </a:rPr>
              <a:t>resposta à União Europeia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, no sentido de eliminar barreiras injustificadas no acesso a profissões reguladas em prol de um quadro regulamentar que promova crescimento económico, inovação e emprego, uma resposta sustentada em conclusões apresentadas pe</a:t>
            </a:r>
            <a:r>
              <a:rPr lang="pt-PT" sz="2000" dirty="0">
                <a:solidFill>
                  <a:srgbClr val="000000"/>
                </a:solidFill>
              </a:rPr>
              <a:t>la 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(OCDE) e pela Autoridade da Concorrência e nas recomendações da Comissão Europeia. 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A OA assinalou que a proposta pretende retirar da esfera das atribuições das ordens profissionais a regulação das atividades profissionais que lhes foram confiadas, esvaziando as suas atribuições. Entendimento acompanhado pelo CNOP.</a:t>
            </a:r>
          </a:p>
          <a:p>
            <a:br>
              <a:rPr lang="pt-PT" sz="2000" dirty="0"/>
            </a:br>
            <a:br>
              <a:rPr lang="pt-PT" sz="2000" i="1" dirty="0"/>
            </a:br>
            <a:br>
              <a:rPr lang="pt-PT" sz="2000" dirty="0"/>
            </a:b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343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2021: 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PROJETO DE LEI N.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º</a:t>
            </a:r>
            <a:r>
              <a:rPr lang="pt-PT" sz="2400" b="1" dirty="0">
                <a:solidFill>
                  <a:schemeClr val="accent1">
                    <a:lumMod val="75000"/>
                  </a:schemeClr>
                </a:solidFill>
                <a:effectLst/>
              </a:rPr>
              <a:t> 974/XIV/3ª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  <a:endParaRPr lang="pt-PT" sz="2000" dirty="0"/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Que princípios fundamentais podem ser sacrificados para verificar o crescimento económico, a inovação e o emprego em detrimento do interesse público do exercício de uma profissão, por isso mesmo, regulada? </a:t>
            </a:r>
            <a:br>
              <a:rPr lang="pt-PT" sz="2000" dirty="0"/>
            </a:br>
            <a:br>
              <a:rPr lang="pt-PT" sz="2000" dirty="0"/>
            </a:br>
            <a:r>
              <a:rPr lang="pt-PT" sz="2000" b="1" i="0" u="none" strike="noStrike" dirty="0">
                <a:solidFill>
                  <a:srgbClr val="000000"/>
                </a:solidFill>
                <a:effectLst/>
              </a:rPr>
              <a:t>O caminho que se apontava </a:t>
            </a:r>
            <a:r>
              <a:rPr lang="pt-PT" sz="2000" b="1" dirty="0">
                <a:solidFill>
                  <a:srgbClr val="000000"/>
                </a:solidFill>
              </a:rPr>
              <a:t>era </a:t>
            </a:r>
            <a:r>
              <a:rPr lang="pt-PT" sz="2000" b="1" i="0" u="none" strike="noStrike" dirty="0">
                <a:solidFill>
                  <a:srgbClr val="000000"/>
                </a:solidFill>
                <a:effectLst/>
              </a:rPr>
              <a:t>no sentido de uma crescente desregulação da atividade – ou da sua gradual regulação por profissionais que não arquitetos – em sentido contrário àquele que as políticas europeias pretendem: um ambiente construído e uma paisagem de elevada qualidade para todos.</a:t>
            </a: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 </a:t>
            </a:r>
            <a:endParaRPr lang="pt" sz="2000" dirty="0">
              <a:effectLst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66038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i="1" dirty="0">
                <a:solidFill>
                  <a:srgbClr val="000000"/>
                </a:solidFill>
              </a:rPr>
              <a:t>P</a:t>
            </a:r>
            <a:r>
              <a:rPr lang="pt-PT" sz="2000" b="0" i="1" u="none" strike="noStrike" dirty="0">
                <a:solidFill>
                  <a:srgbClr val="000000"/>
                </a:solidFill>
                <a:effectLst/>
              </a:rPr>
              <a:t>ropõe reforçar o interesse público, a autonomia e independência da regulação e promoção do acesso a atividades profissionais.</a:t>
            </a:r>
            <a:endParaRPr lang="pt-PT" sz="2000" i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780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1">
            <a:extLst>
              <a:ext uri="{FF2B5EF4-FFF2-40B4-BE49-F238E27FC236}">
                <a16:creationId xmlns:a16="http://schemas.microsoft.com/office/drawing/2014/main" id="{E6974A46-4840-A145-8AFD-05434B269A5D}"/>
              </a:ext>
            </a:extLst>
          </p:cNvPr>
          <p:cNvSpPr txBox="1"/>
          <p:nvPr/>
        </p:nvSpPr>
        <p:spPr>
          <a:xfrm>
            <a:off x="876300" y="2428875"/>
            <a:ext cx="898207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PT" sz="2400" b="1" dirty="0">
                <a:solidFill>
                  <a:schemeClr val="accent1">
                    <a:lumMod val="75000"/>
                  </a:schemeClr>
                </a:solidFill>
              </a:rPr>
              <a:t>2022: Projeto de Lei n.º 108/XV/1q</a:t>
            </a:r>
          </a:p>
          <a:p>
            <a:r>
              <a:rPr lang="pt-PT" sz="2000" dirty="0">
                <a:effectLst/>
              </a:rPr>
              <a:t>ALTERAÇÃO À LEI N.º 2/2013, DE 10 DE JANEIRO E LEI 53/2015, DE 11 DE JUNHO</a:t>
            </a:r>
          </a:p>
          <a:p>
            <a:endParaRPr lang="pt-PT" sz="2000" dirty="0">
              <a:solidFill>
                <a:srgbClr val="000000"/>
              </a:solidFill>
            </a:endParaRPr>
          </a:p>
          <a:p>
            <a:r>
              <a:rPr lang="pt-PT" sz="2000" b="1" dirty="0">
                <a:solidFill>
                  <a:srgbClr val="000000"/>
                </a:solidFill>
              </a:rPr>
              <a:t>Conclui-se:</a:t>
            </a:r>
          </a:p>
          <a:p>
            <a:endParaRPr lang="pt-PT" sz="2000" b="1" dirty="0">
              <a:solidFill>
                <a:srgbClr val="000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visa, sobretudo, retirar da esfera das atribuições das ordens profissionais a regulação das atividades profissionais que lhes foram e lhes estão confiadas;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t-PT" sz="2000" b="0" i="0" u="none" strike="noStrike" dirty="0">
                <a:solidFill>
                  <a:srgbClr val="000000"/>
                </a:solidFill>
                <a:effectLst/>
              </a:rPr>
              <a:t>o projeto de lei representa um retrocesso ao estatuto constitucional das associações públicas profissionais.</a:t>
            </a:r>
            <a:br>
              <a:rPr lang="pt-PT" sz="2000" dirty="0"/>
            </a:br>
            <a:endParaRPr lang="pt-PT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endParaRPr lang="pt-PT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BB8E3C5-B024-7442-A11A-00E5D517736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3837" r="-5" b="58995"/>
          <a:stretch/>
        </p:blipFill>
        <p:spPr>
          <a:xfrm>
            <a:off x="9000000" y="0"/>
            <a:ext cx="3189600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991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1318</TotalTime>
  <Words>2381</Words>
  <Application>Microsoft Macintosh PowerPoint</Application>
  <PresentationFormat>Ecrã Panorâmico</PresentationFormat>
  <Paragraphs>231</Paragraphs>
  <Slides>22</Slides>
  <Notes>1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Helvetica</vt:lpstr>
      <vt:lpstr>Prelo Book</vt:lpstr>
      <vt:lpstr>Prelo Book Italic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Joana Seixas Nunes</dc:creator>
  <cp:lastModifiedBy>OA | Conselho Diretivo Nacional - Carla Lima Vieira</cp:lastModifiedBy>
  <cp:revision>121</cp:revision>
  <cp:lastPrinted>2020-11-06T18:35:49Z</cp:lastPrinted>
  <dcterms:created xsi:type="dcterms:W3CDTF">2020-11-06T11:04:20Z</dcterms:created>
  <dcterms:modified xsi:type="dcterms:W3CDTF">2022-09-23T16:57:54Z</dcterms:modified>
</cp:coreProperties>
</file>