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7"/>
  </p:notesMasterIdLst>
  <p:sldIdLst>
    <p:sldId id="256" r:id="rId2"/>
    <p:sldId id="382" r:id="rId3"/>
    <p:sldId id="383" r:id="rId4"/>
    <p:sldId id="363" r:id="rId5"/>
    <p:sldId id="381" r:id="rId6"/>
    <p:sldId id="386" r:id="rId7"/>
    <p:sldId id="387" r:id="rId8"/>
    <p:sldId id="388" r:id="rId9"/>
    <p:sldId id="389" r:id="rId10"/>
    <p:sldId id="385" r:id="rId11"/>
    <p:sldId id="390" r:id="rId12"/>
    <p:sldId id="384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99" r:id="rId22"/>
    <p:sldId id="400" r:id="rId23"/>
    <p:sldId id="401" r:id="rId24"/>
    <p:sldId id="402" r:id="rId25"/>
    <p:sldId id="403" r:id="rId26"/>
    <p:sldId id="404" r:id="rId27"/>
    <p:sldId id="405" r:id="rId28"/>
    <p:sldId id="406" r:id="rId29"/>
    <p:sldId id="409" r:id="rId30"/>
    <p:sldId id="407" r:id="rId31"/>
    <p:sldId id="408" r:id="rId32"/>
    <p:sldId id="410" r:id="rId33"/>
    <p:sldId id="411" r:id="rId34"/>
    <p:sldId id="379" r:id="rId35"/>
    <p:sldId id="380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7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1"/>
    <p:restoredTop sz="94599"/>
  </p:normalViewPr>
  <p:slideViewPr>
    <p:cSldViewPr snapToGrid="0" snapToObjects="1">
      <p:cViewPr varScale="1">
        <p:scale>
          <a:sx n="76" d="100"/>
          <a:sy n="76" d="100"/>
        </p:scale>
        <p:origin x="224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A0B3-76DA-5A4B-88EC-CB43CAD06604}" type="datetimeFigureOut">
              <a:rPr lang="pt-PT" smtClean="0"/>
              <a:t>23/09/22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14412-88CC-F546-8ABD-24153EAAD91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853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14412-88CC-F546-8ABD-24153EAAD912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563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A1B3-313D-694F-A30F-C1624BFA7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C11A6-8FE8-8548-B74C-810AE5D8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4FD1-F849-DD48-A8F4-612873EE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D1D3F-C081-EF4D-80F2-BF111E5E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ED3D-631D-714F-8332-9A22B749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7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1BC54-4178-4740-AC7C-1D439C3E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09566-1D5B-B840-A9D5-AC542900F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9BB91-D073-3646-B0F9-967679A1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53C5B-BF5C-E643-B110-F9400686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13AD-355E-4547-A68C-D29740E5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03C7D-2418-DC4F-A395-5A50EB44F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F3CF2-6CD7-024F-B58C-8A80EDB14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BD64-585C-9A4D-B5FD-6017225A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6001-7DB9-6E49-B2C1-C6C6C86E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06CFC-4EF2-184A-BC22-47B7C936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CC171-2C8A-3A4C-A4F9-4350D8A2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DF23E-7898-8F49-AC8F-0D8CAFE5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D64D9-E204-FB4A-BC24-12F53491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708D-7B21-694B-8F88-42C8819B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58C1-2BA4-9549-A8BF-8097CA17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2EBFE-DF18-C048-B8E2-4E130774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FAC73-EAC3-E14D-B482-4B4A6AC1F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3D53-0B20-724C-8AA3-192F4F39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B0D0-B2CF-5A48-8028-BC86068F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A1E60-3A90-0D41-A534-335DFCD5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2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CB45-50AC-944D-8936-2485FAEF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1B3D-8F4C-0C47-85F0-EFA28082C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0FD51-CCFA-6F46-8D00-9A39F94BB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C8D11-9F76-C146-B265-0B70F712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D5D3E-9267-A34F-970E-8522DF0D8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B309-30B0-B64C-BF40-FB9FF59F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91D9-941E-1241-B3AF-6152CAC6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C6F79-8F04-AC43-9275-BE7B1A96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9EFCF-28FE-624C-97D5-4356EA766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E34B6-1E5F-9441-B83C-7B4FE3599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86BA9-325A-6E40-BA82-76CC68B77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8878D-0826-E244-AE7A-16896BF4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4317E-D9AA-104B-96D4-0A35759C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4C18B-8CAD-4946-AD71-55A0DE09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7FBDF-EC6A-384F-BEE4-AAF7759A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D9BCD-EA1E-A94C-9CF7-346CD690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46108-1961-6F42-BCBD-B9F0C6FB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265B7-4770-8242-A8CA-2263FE3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8A5AB-4388-604B-90C0-AD2CA821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1FA16-475E-644E-9B31-EA7ECD88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1B2-8100-9E4F-8AEC-961E53F5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5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DC41-FB8D-CE46-9ADC-B8CDFC95D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7D23B-F01D-E54E-9203-6070BA6B9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E1D09-FB01-DE40-8002-E5592F856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DD4A1-F316-224C-8856-8BB72718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0A7FF-823E-664A-BC6D-A7AA3117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DFABB-BCA5-3545-826F-736C7129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6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71DA-5E48-654C-9844-71AEAF62C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4FEF6-D254-564D-BAC5-11B9DBB6B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2278F-2F7E-FF45-A514-F7999FEC4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2B228-D1A5-BE40-ADEC-0F18017D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2CD40-99C1-D645-95CC-D942F5AD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BA2B2-1686-7346-AC4F-B4B55DD9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DF8DA-B126-4A4A-822B-CFA45C15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75E79-24DC-DA41-BC43-7F1F5C2E5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02E8C-92F6-8F4D-A71A-6C95BBAA2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5A83D-FF2B-0040-AD63-A90692702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846F3-1A2A-DF42-A49F-BD9E0C8A7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7C314AA-021D-B643-8F06-2485ACD30C27}"/>
              </a:ext>
            </a:extLst>
          </p:cNvPr>
          <p:cNvSpPr txBox="1"/>
          <p:nvPr/>
        </p:nvSpPr>
        <p:spPr>
          <a:xfrm>
            <a:off x="876299" y="2052197"/>
            <a:ext cx="948690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i="1" dirty="0"/>
              <a:t>Revisão</a:t>
            </a:r>
            <a:r>
              <a:rPr lang="en-US" sz="3600" b="1" i="1" dirty="0"/>
              <a:t> </a:t>
            </a:r>
            <a:r>
              <a:rPr lang="pt-PT" sz="3600" b="1" i="1" dirty="0"/>
              <a:t>do CCP</a:t>
            </a:r>
          </a:p>
          <a:p>
            <a:r>
              <a:rPr lang="en-US" sz="3600" b="1" i="1" dirty="0"/>
              <a:t> </a:t>
            </a:r>
          </a:p>
          <a:p>
            <a:r>
              <a:rPr lang="pt-PT" sz="2000" b="1" dirty="0"/>
              <a:t>Projeto de Decreto-Lei que altera o Código dos Contratos Públicos e a Lei n.º 30/2021, de 21 de maio, que aprova medidas especiais de contratação pública </a:t>
            </a:r>
          </a:p>
          <a:p>
            <a:endParaRPr lang="en-US" sz="2000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B41BDDB-0088-4A4E-8FCB-2650D4551F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1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Trata-se da </a:t>
            </a:r>
            <a:r>
              <a:rPr lang="pt-PT" sz="2000" dirty="0">
                <a:solidFill>
                  <a:srgbClr val="000000"/>
                </a:solidFill>
              </a:rPr>
              <a:t>banalização da conceção-construção para p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ossibilitar a </a:t>
            </a:r>
            <a:r>
              <a:rPr lang="pt-PT" sz="2000" b="1" i="1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eliminação de dispêndios de tempo e recursos desnecessários, por parte da entidade adjudicante, nos casos em que esta considere que o mercado está em melhor posição de elaborar um projeto de execução de determinada obra, concluindo que tal prerrogativa concorrerá para uma pretendida agilização procedimental. </a:t>
            </a:r>
            <a:endParaRPr lang="pt" sz="2000" b="1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621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na conceção-construção passamos a ter, por um lado, os casos excecionais de obras de grande complexidade e, por outro, todas as outras;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Livre arbítrio (não existem critérios) do dono de obra optar </a:t>
            </a:r>
            <a:r>
              <a:rPr lang="pt-PT" sz="2000" dirty="0">
                <a:effectLst/>
                <a:latin typeface="Calibri" panose="020F0502020204030204" pitchFamily="34" charset="0"/>
              </a:rPr>
              <a:t>entre uma adjudicação separada da conceção e construção ou uma adjudicação única, com atribuição da conceção e construção a um único adjudicatário);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Caderno de Encargos do Procedimento é instruído apenas com o programa preliminar.(indicações genéricas e prazos);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Empreiteiro responde com programa base;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377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d</a:t>
            </a:r>
            <a:r>
              <a:rPr lang="pt-PT" sz="2000" dirty="0">
                <a:effectLst/>
                <a:latin typeface="Calibri" panose="020F0502020204030204" pitchFamily="34" charset="0"/>
              </a:rPr>
              <a:t>e</a:t>
            </a:r>
            <a:r>
              <a:rPr lang="pt-PT" sz="2000" dirty="0">
                <a:latin typeface="Calibri" panose="020F0502020204030204" pitchFamily="34" charset="0"/>
              </a:rPr>
              <a:t>termina-se que a avaliação siga critérios objetivos que, na generalidade dos </a:t>
            </a:r>
            <a:r>
              <a:rPr lang="pt-PT" sz="2000" dirty="0" err="1">
                <a:latin typeface="Calibri" panose="020F0502020204030204" pitchFamily="34" charset="0"/>
              </a:rPr>
              <a:t>encomendadores</a:t>
            </a:r>
            <a:r>
              <a:rPr lang="pt-PT" sz="2000" dirty="0">
                <a:latin typeface="Calibri" panose="020F0502020204030204" pitchFamily="34" charset="0"/>
              </a:rPr>
              <a:t> afasta todos os relacionados com a qualidade;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projeto em todas as suas fases é desenvolvido por um único operador económico (empreiteiro), que é simultaneamente o responsável pela empreitada, pondo em causa a transparência e o são escrutínio;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já em fase de execução do contrato de empreitada de construção/conceção, o empreiteiro obriga-se a apresentar um ou três Estudos Prévios (o dono de obra tem a possibilidade de não aprovar nenhum, caso em que, cessando o contrato, pagará ao cocontratante empreiteiro a compensação devida.)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455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todas as subsequentes fases de projeto ficam sem qualquer controlo do dono de obra público, pois nenhuma dessas fases está sujeita a aprovação do dono de obra.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083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r>
              <a:rPr lang="pt-PT" sz="2000" dirty="0">
                <a:effectLst/>
              </a:rPr>
              <a:t>Dono de obra sem controlo sobre: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definição da implantação do edifício e das infraestruturas e expressem, com clareza, a sua integração urbana e paisagística: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dimensionamento da solução estrutural proposta e da solução de escavação e de contenção periférica;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dimensionamento da solução de condicionamento acústico, incluindo uma análise prospetiva de desempenhos e a demonstração de conformidade com os critérios de qualidade aplicáveis, nomeadamente os regulamentares; ou ainda,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dimensionamento da solução de condicionamento térmico,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9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Conclusões: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Não se descortina qualquer passo em frente no que toca ao bom uso dos dinheiros públicos e combate à corrupção;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Não resulta evidente qualquer contributo efetivo para uma melhor atuação da administração pública, nomeadamente quanto à sua eficácia;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Não se antecipa que das alterações propostas resulte uma contribuição positiva para a paisagem do país e, nessa medida, para a futura qualidade de vida dos portugueses;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9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Conclusões: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Não se vislumbra que se assegure um benefício efetivo para a generalidade dos trabalhadores de toda a fileira económica da construção, mas apenas e tão só para alguns (poucos) dos seus atores;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Não resulta qualquer contributo para o incremento da capacitação e futura competitividade - nomeadamente internacional - da mesma fileira económica.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8227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Outros contributos: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OE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APPC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Tribunal de Contas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AECOPS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38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Outras diligências:</a:t>
            </a:r>
            <a:endParaRPr lang="pt-PT" sz="20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Solicitada audiência com Ministra da Presidência e Secretário de Estado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</a:rPr>
              <a:t>Solicitada audiência com Presidente da República;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Solicitado Parecer Tribunal de Contas;</a:t>
            </a: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Dado conhecimento a grupos parlamentares.</a:t>
            </a:r>
            <a:endParaRPr lang="pt-PT" sz="2000" dirty="0">
              <a:effectLst/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65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Audiência com a Ministra da Presidência e o Secretário de Estado da Presidência do Conselho de Ministros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 de Setembro de 2022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76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2020: Proposta de Lei n.º 41/XIV/1.ª (GOV)</a:t>
            </a:r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Estabelece medidas especiais de contratação pública e altera o Código dos Contratos Públicos e o Código de Processo nos Tribunais Administrativos</a:t>
            </a:r>
          </a:p>
          <a:p>
            <a:endParaRPr lang="pt-PT" sz="2000" dirty="0"/>
          </a:p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Artigo 43, n.º3 - conceção-construção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pretendia estabelecer como regra um regime que é de exceção;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o </a:t>
            </a:r>
            <a:r>
              <a:rPr lang="pt-PT" sz="2000" dirty="0" err="1">
                <a:solidFill>
                  <a:srgbClr val="000000"/>
                </a:solidFill>
              </a:rPr>
              <a:t>encomendador</a:t>
            </a:r>
            <a:r>
              <a:rPr lang="pt-PT" sz="2000" dirty="0">
                <a:solidFill>
                  <a:srgbClr val="000000"/>
                </a:solidFill>
              </a:rPr>
              <a:t>, de forma livre, arbitrária, generalizada e definitiva, poderia recorrer ao regime de </a:t>
            </a:r>
            <a:r>
              <a:rPr lang="pt-PT" sz="2000" dirty="0" err="1">
                <a:solidFill>
                  <a:srgbClr val="000000"/>
                </a:solidFill>
              </a:rPr>
              <a:t>concepção</a:t>
            </a:r>
            <a:r>
              <a:rPr lang="pt-PT" sz="2000" dirty="0">
                <a:solidFill>
                  <a:srgbClr val="000000"/>
                </a:solidFill>
              </a:rPr>
              <a:t>-construção, hoje consagrado como </a:t>
            </a:r>
            <a:r>
              <a:rPr lang="pt-PT" sz="2000" dirty="0" err="1">
                <a:solidFill>
                  <a:srgbClr val="000000"/>
                </a:solidFill>
              </a:rPr>
              <a:t>excepcional</a:t>
            </a:r>
            <a:r>
              <a:rPr lang="pt-PT" sz="2000" dirty="0">
                <a:solidFill>
                  <a:srgbClr val="000000"/>
                </a:solidFill>
              </a:rPr>
              <a:t> e de âmbito claramente (e bem) restringido. </a:t>
            </a:r>
            <a:br>
              <a:rPr lang="pt-PT" sz="2000" dirty="0"/>
            </a:b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9514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/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OA não é contra o regime de Conceção-Construção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é um regime válido e está perfeitamente balizado (e bem balizado) no atual Código de Contratos Públicos: é um regime excecional, para casos devidamente fundamentados, onde a complexidade da obra impõe uma ligação do executante à sua conceção. Todavia,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que se propõe não é uma medida especial, ou um recurso de emergência para executar o PRR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mas antes uma alteração ao Código de Contratos Públicos com aplicabilidade em todo e qualquer tipo de obra, sem sequer qualquer necessidade de estabelecer o seu fundamento.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4741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OA não pode aceitar que a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generalização do regime de conceção-construção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seja apontada como a única solução para superar os presentes desafios postos à execução de obra pública, nomeadamente os temporais.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115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Desde logo, porque no contexto Europeu, imerso nos mesmos desafios,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formulação agora proposta pelo governo é uma singularidade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pt-PT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Depois, porque a elaboração do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projeto e o seu escrutínio pelas entidades públicas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o 1º garante de qualidade da obra pública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754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Finalmente, porque no mesmo contexto Europeu existem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formulações,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já postas em prática,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permitem aumentar a eficácia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dos procedimentos de projeto e execução de obras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 abdicar do escrutínio das entidades públicas sobre a sua qualidade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 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132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 de sublinhar ainda que,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Europa, o regime de conceção-construção na obra pública resultou num generalizado decréscimo da qualidade da obra construída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 que tem levado países que foram pioneiros neste modelo de contratação a questioná-lo ou abandoná-lo.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663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Estado propõe-se a demitir-se do seu papel </a:t>
            </a:r>
            <a:r>
              <a:rPr lang="pt-P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DO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da sua responsabilidade na qualidade do nosso ambiente e paisagens:</a:t>
            </a:r>
          </a:p>
          <a:p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propõe-se a apresentar a concurso, através do programa preliminar, as características gerais da obra pretendida e eventuais indicações de prazos,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abrindo mão de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todas as especificações que são próprias do desenvolvimento de um projeto e que permitem ao dono de obra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aferir, em todas as fases, a qualidade da obra a construir.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581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Estado propõe-se a demitir-se do seu papel </a:t>
            </a:r>
            <a:r>
              <a:rPr lang="pt-P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DO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da sua responsabilidade na qualidade do nosso ambiente e paisagens:</a:t>
            </a:r>
          </a:p>
          <a:p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elaboração de um a três estudos prévios pelo empreiteiro e a escolha, ou não, de um pelo empreiteiro não garante a promoção pelo dono de obra de uma obra de qualidade, pois todas as fases subsequentes de projeto, e aquelas onde se controla com rigor a qualidade, ficam unicamente no empreiteiro e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 qualquer controlo do dono de obra,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pois nenhuma delas está sujeita a aprovação.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74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Estado propõe-se a demitir-se do seu papel </a:t>
            </a:r>
            <a:r>
              <a:rPr lang="pt-P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DO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 da sua responsabilidade na qualidade do nosso ambiente e paisagens:</a:t>
            </a:r>
          </a:p>
          <a:p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regime de conceção-construção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proposto não dispensa que a obra seja isenta das necessárias autorizações, licenças e pareceres administrativos exigidos. Com a opção de lançar o procedimento de empreitada sem que estes estejam obtidos previamente – o que só poderá ser feito na fase de anteprojeto – levará inevitavelmente a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um aumento do custo da empreitada, ou à sua suspensão por tempo indeterminável.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97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lvl="0" algn="just"/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regime de conceção-construção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é um regime que, pela sua natureza, impõe uma aliança entre quem concebe e quem constrói, e assim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estabelece um modelo colaborativo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Mas se é essa a sua principal qualidade, a mesma não é seu exclusivo. Assim, nada impede o Estado de a reconhecer e procurar replicar em modelos alternativos. </a:t>
            </a: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96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lvl="0" algn="just"/>
            <a:r>
              <a:rPr lang="pt-PT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Defendemos que:</a:t>
            </a:r>
            <a:endParaRPr lang="pt-P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  <a:ea typeface="Calibri" panose="020F0502020204030204" pitchFamily="34" charset="0"/>
              </a:rPr>
              <a:t>O concurso público de conceção</a:t>
            </a:r>
            <a:r>
              <a:rPr lang="pt-PT" sz="2000" dirty="0">
                <a:effectLst/>
                <a:ea typeface="Calibri" panose="020F0502020204030204" pitchFamily="34" charset="0"/>
              </a:rPr>
              <a:t> </a:t>
            </a:r>
            <a:r>
              <a:rPr lang="pt-PT" sz="2000" b="1" dirty="0">
                <a:effectLst/>
                <a:ea typeface="Calibri" panose="020F0502020204030204" pitchFamily="34" charset="0"/>
              </a:rPr>
              <a:t>é o único procedimento</a:t>
            </a:r>
            <a:r>
              <a:rPr lang="pt-PT" sz="2000" dirty="0">
                <a:effectLst/>
                <a:ea typeface="Calibri" panose="020F0502020204030204" pitchFamily="34" charset="0"/>
              </a:rPr>
              <a:t> especial </a:t>
            </a:r>
            <a:r>
              <a:rPr lang="pt-PT" sz="2000" b="1" dirty="0">
                <a:effectLst/>
                <a:ea typeface="Calibri" panose="020F0502020204030204" pitchFamily="34" charset="0"/>
              </a:rPr>
              <a:t>onde se permite </a:t>
            </a:r>
            <a:r>
              <a:rPr lang="pt-PT" sz="2000" dirty="0">
                <a:effectLst/>
                <a:ea typeface="Calibri" panose="020F0502020204030204" pitchFamily="34" charset="0"/>
              </a:rPr>
              <a:t>que o júri avalie a qualidade e determine </a:t>
            </a:r>
            <a:r>
              <a:rPr lang="pt-PT" sz="2000" b="1" dirty="0">
                <a:effectLst/>
                <a:ea typeface="Calibri" panose="020F0502020204030204" pitchFamily="34" charset="0"/>
              </a:rPr>
              <a:t>a melhor solução para o interesse público</a:t>
            </a:r>
            <a:r>
              <a:rPr lang="pt-PT" sz="2000" dirty="0">
                <a:effectLst/>
                <a:ea typeface="Calibri" panose="020F0502020204030204" pitchFamily="34" charset="0"/>
              </a:rPr>
              <a:t>, permitindo a seleção da melhor solução de projeto, atendendo a critérios de qualidade pela defesa do interesse público por um correto ordenamento do território, por um urbanismo de qualidade, pela defesa e promoção da paisagem, do património edificado, do ambiente e da qualidade de vida;</a:t>
            </a:r>
            <a:endParaRPr lang="pt-PT" sz="20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 regime de conceção-construção</a:t>
            </a:r>
            <a:r>
              <a:rPr lang="pt-PT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encontra-se devidamente previsto no n.º 3 do artigo 43.º do CCP e</a:t>
            </a:r>
            <a:r>
              <a:rPr lang="pt-PT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não deve ser alterado;</a:t>
            </a:r>
            <a:endParaRPr lang="pt-PT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6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2020: Proposta de Lei n.º 41/XIV/1.ª (GOV)</a:t>
            </a:r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Estabelece medidas especiais de contratação pública e altera o Código dos Contratos Públicos e o Código de Processo nos Tribunais Administrativos</a:t>
            </a:r>
          </a:p>
          <a:p>
            <a:endParaRPr lang="pt-PT" sz="2000" dirty="0"/>
          </a:p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Conceção-construção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Regime que se propunha possível na promoção de habitação pública ou de custos controlados, programa que não se funda na obrigação de uma resposta assente na tecnicidade de quem constrói e na especial complexidade técnica do que é construído, mas que se funda num direito básico pelo acesso a uma habitação e um habitat de qualidade, qualidade que a proposta de lei propunha desconhecer aquando da contratação. </a:t>
            </a:r>
          </a:p>
          <a:p>
            <a:br>
              <a:rPr lang="pt-PT" sz="2000" dirty="0"/>
            </a:b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110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Propomos, assim, um regime colaborativo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entre projetistas e construtores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aplicado em situações devidamente fundamentadas e de inegável interesse público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estando vedado o seu uso nas intervenções em área de proteção de património classificado ou em vias classificado classificação;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distinto do regime de conceção-construção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o qual já se encontra previsto - e bem - no n.º 3 do artigo 43.º do Código de Contratos Públicos;</a:t>
            </a:r>
          </a:p>
          <a:p>
            <a:pPr algn="just"/>
            <a:endParaRPr lang="pt-PT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430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 prevê o lançamento de dois procedimentos distintos, mas articulados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garantindo a continuidade da equipa projetista que, em conjunto com o gestor do contrato, assegurará a integridade do anteprojeto e a qualidade final da obra;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b="1" dirty="0">
                <a:ea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lang="pt-PT" sz="20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 procedimento para aquisição de empreitada de obra pública com prévio serviço de projeto</a:t>
            </a:r>
            <a:r>
              <a:rPr lang="pt-PT" sz="2000" dirty="0">
                <a:solidFill>
                  <a:srgbClr val="00B1F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sz="20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na sequência do procedimento de aquisição de serviços de projeto;</a:t>
            </a:r>
            <a:endParaRPr lang="pt-PT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190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caderno de encargos 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 um anteprojeto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adquirido ao abrigo do contrato celebrado na sequência de procedimento de aquisição de serviços de projeto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pois apenas a fase de anteprojeto garante o licenciamento da obra, bem como o rigor necessário à defesa da qualidade do projeto e da obra construída;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caderno de encargos</a:t>
            </a:r>
            <a:r>
              <a:rPr lang="pt-P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prevê a obrigação de desenvolver o projeto de execução em colaboração com a equipa projetista responsável </a:t>
            </a:r>
            <a:r>
              <a:rPr lang="pt-P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pelo estudo prévio e anteprojeto;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131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>
              <a:latin typeface="Calibri" panose="020F0502020204030204" pitchFamily="34" charset="0"/>
            </a:endParaRPr>
          </a:p>
          <a:p>
            <a:pPr algn="just"/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Assim definido, o procedimento para aquisição de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empreitada de obra pública com prévio serviço de projeto garante um modelo colaborativo, que permite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escolha pelo Estado do melhor projeto que serve o interesse público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garante a salutar separação e autonomia das atividades 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projeto e construção; 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promove a qualidade técnica</a:t>
            </a:r>
            <a:r>
              <a:rPr lang="pt-P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pt-P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promove a sustentabilidade da nossa economia, da nossa paisagem e do nosso ambiente construído.</a:t>
            </a:r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P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PT" sz="2000" dirty="0">
              <a:latin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6129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PRÓXIMOS PASSOS:</a:t>
            </a:r>
            <a:endParaRPr lang="pt-PT" sz="2000" dirty="0">
              <a:effectLst/>
            </a:endParaRP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Reforço da presença nos </a:t>
            </a:r>
            <a:r>
              <a:rPr lang="pt-PT" sz="2000" i="1" dirty="0"/>
              <a:t>media</a:t>
            </a:r>
            <a:r>
              <a:rPr lang="pt-PT" sz="2000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Articulação com os restantes atores do Sector;</a:t>
            </a:r>
            <a:endParaRPr lang="pt-PT" sz="2000" b="1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Calibri" panose="020F0502020204030204" pitchFamily="34" charset="0"/>
              </a:rPr>
              <a:t>Audiência com o Presidente da República;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Ação junto dos deputados dos partidos com representação autárquica;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Sessões de Esclarecimento.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endParaRPr lang="pt-PT" sz="2000" b="1" dirty="0">
              <a:effectLst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3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/>
              <a:t>OBRIGADA.</a:t>
            </a:r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>
              <a:solidFill>
                <a:srgbClr val="000000"/>
              </a:solidFill>
            </a:endParaRPr>
          </a:p>
          <a:p>
            <a:r>
              <a:rPr lang="pt-PT" sz="2400" b="1" dirty="0">
                <a:solidFill>
                  <a:srgbClr val="000000"/>
                </a:solidFill>
              </a:rPr>
              <a:t>Carla Lima Vieira</a:t>
            </a:r>
          </a:p>
          <a:p>
            <a:r>
              <a:rPr lang="pt-PT" sz="2000" b="1" dirty="0">
                <a:solidFill>
                  <a:srgbClr val="000000"/>
                </a:solidFill>
              </a:rPr>
              <a:t>Conselho Diretivo Nacional</a:t>
            </a:r>
          </a:p>
          <a:p>
            <a:endParaRPr lang="pt-PT" sz="2000" b="1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24 de setembro de 2022</a:t>
            </a: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46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2020: Proposta de Lei n.º 41/XIV/1.ª (GOV)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  <a:endParaRPr lang="pt-PT" sz="2000" dirty="0"/>
          </a:p>
          <a:p>
            <a:endParaRPr lang="pt-PT" sz="2000" dirty="0"/>
          </a:p>
          <a:p>
            <a:r>
              <a:rPr lang="pt-PT" sz="2000" b="1" dirty="0">
                <a:solidFill>
                  <a:schemeClr val="accent1">
                    <a:lumMod val="75000"/>
                  </a:schemeClr>
                </a:solidFill>
              </a:rPr>
              <a:t>Conceção-construção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Limitação à concorrência;</a:t>
            </a:r>
          </a:p>
          <a:p>
            <a:pPr lvl="2"/>
            <a:r>
              <a:rPr lang="pt-PT" sz="2000" dirty="0">
                <a:solidFill>
                  <a:srgbClr val="000000"/>
                </a:solidFill>
              </a:rPr>
              <a:t>Preteriam-se, desta forma, os serviços de dezenas de milhares de </a:t>
            </a:r>
            <a:r>
              <a:rPr lang="pt-PT" sz="2000" dirty="0" err="1">
                <a:solidFill>
                  <a:srgbClr val="000000"/>
                </a:solidFill>
              </a:rPr>
              <a:t>projectistas</a:t>
            </a:r>
            <a:r>
              <a:rPr lang="pt-PT" sz="2000" dirty="0">
                <a:solidFill>
                  <a:srgbClr val="000000"/>
                </a:solidFill>
              </a:rPr>
              <a:t> - </a:t>
            </a:r>
            <a:r>
              <a:rPr lang="pt-PT" sz="2000" dirty="0" err="1">
                <a:solidFill>
                  <a:srgbClr val="000000"/>
                </a:solidFill>
              </a:rPr>
              <a:t>arquitectos</a:t>
            </a:r>
            <a:r>
              <a:rPr lang="pt-PT" sz="2000" dirty="0">
                <a:solidFill>
                  <a:srgbClr val="000000"/>
                </a:solidFill>
              </a:rPr>
              <a:t> e engenheiros - em favor de construtoras – poucas, de maior dimensão e de maior capacidade técnica e financeira- limitando fortemente o acesso à encomenda de </a:t>
            </a:r>
            <a:r>
              <a:rPr lang="pt-PT" sz="2000" dirty="0" err="1">
                <a:solidFill>
                  <a:srgbClr val="000000"/>
                </a:solidFill>
              </a:rPr>
              <a:t>projecto</a:t>
            </a:r>
            <a:r>
              <a:rPr lang="pt-PT" sz="2000" dirty="0">
                <a:solidFill>
                  <a:srgbClr val="000000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criticada por todas as entidades envolvidas no sector da construção, para além do Tribunal de Contas e Inspeção Geral de Finanças;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viria a ser retirada em favor de um texto de substituição, que recuava na alteração proposta ao regime de conceção-construção. </a:t>
            </a:r>
            <a:br>
              <a:rPr lang="pt-PT" sz="2000" dirty="0"/>
            </a:br>
            <a:br>
              <a:rPr lang="pt-PT" sz="2000" dirty="0"/>
            </a:b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5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Trata-se de Projeto de Decreto-Lei; decisão de Conselho de Ministros; Não é discutido na AR;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Vem na senda da inicial Proposta de Lei n.º 41/XIV/1.ª (GOV);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latin typeface="Calibri" panose="020F0502020204030204" pitchFamily="34" charset="0"/>
              </a:rPr>
              <a:t>P</a:t>
            </a:r>
            <a:r>
              <a:rPr lang="pt-PT" sz="2000" dirty="0">
                <a:effectLst/>
                <a:latin typeface="Calibri" panose="020F0502020204030204" pitchFamily="34" charset="0"/>
              </a:rPr>
              <a:t>ropõe-se agora um regime cuja análise de risco-beneficio se desconhece;</a:t>
            </a:r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Introduz artigo 43.º A relativo a empreitadas de conceção-construção;</a:t>
            </a:r>
            <a:br>
              <a:rPr lang="pt-PT" sz="2000" dirty="0">
                <a:solidFill>
                  <a:srgbClr val="000000"/>
                </a:solidFill>
              </a:rPr>
            </a:br>
            <a:endParaRPr lang="pt" sz="2000" b="1" i="1" dirty="0">
              <a:solidFill>
                <a:schemeClr val="accent1">
                  <a:lumMod val="75000"/>
                </a:schemeClr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660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dirty="0"/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  <a:effectLst/>
              </a:rPr>
              <a:t>«Artigo 43.º-A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  <a:effectLst/>
              </a:rPr>
              <a:t>Empreitadas de conceção-construção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  <a:effectLst/>
              </a:rPr>
              <a:t>1 - Para além dos casos previstos no n.º 3 do artigo anterior, em procedimentos de formação de contratos de empreitada de obras públicas a entidade adjudicante pode prever, como aspeto da execução do contrato a celebrar, a elaboração do projeto de execução, observando-se o disposto nos números seguintes.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  <a:effectLst/>
              </a:rPr>
              <a:t>2 - O caderno de encargos deve ser integrado por um programa preliminar e as propostas devem ser constituídas por um programa base, competindo a elaboração do projeto de execução ao adjudicatário. </a:t>
            </a: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4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3 - O conteúdo obrigatório dos elementos referidos no número anterior é fixado nos termos da portaria referida no n.º 7 do artigo 43.º.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4 - O preço base definido no caderno de encargos deve discriminar separadamente os montantes máximos que a entidade adjudicante se dispõe a pagar pela execução das prestações correspondentes à conceção e à execução da obra. </a:t>
            </a: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32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5 - A modalidade do critério de adjudicação é a referida na alínea a) do n.º 1 do artigo 74.º, devendo os fatores e eventuais </a:t>
            </a:r>
            <a:r>
              <a:rPr lang="pt-PT" sz="2000" i="1" dirty="0" err="1">
                <a:solidFill>
                  <a:schemeClr val="accent1">
                    <a:lumMod val="75000"/>
                  </a:schemeClr>
                </a:solidFill>
              </a:rPr>
              <a:t>subfatores</a:t>
            </a:r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 que o densificam ser estritamente objetivos, garantir uma adequada comparabilidade das propostas e incluir, pelo menos, o preço relativo à conceção e o preço relativo à execução da obra.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6 - O contrato a celebrar não é considerado um contrato misto para os efeitos do disposto no artigo 32.º.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3618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Decreto-Lei 32/XXIII/2022 </a:t>
            </a:r>
          </a:p>
          <a:p>
            <a:r>
              <a:rPr lang="pt-PT" sz="2000" dirty="0">
                <a:latin typeface="Calibri" panose="020F0502020204030204" pitchFamily="34" charset="0"/>
              </a:rPr>
              <a:t>Altera </a:t>
            </a:r>
            <a:r>
              <a:rPr lang="pt-PT" sz="2000" dirty="0">
                <a:effectLst/>
                <a:latin typeface="Calibri" panose="020F0502020204030204" pitchFamily="34" charset="0"/>
              </a:rPr>
              <a:t>o Código dos Contratos Públicos e a Lei n.º 30/2021, de 21 de maio, que aprova medidas especiais de contratação pública </a:t>
            </a:r>
          </a:p>
          <a:p>
            <a:endParaRPr lang="pt-PT" sz="2000" i="1" dirty="0">
              <a:solidFill>
                <a:schemeClr val="accent1">
                  <a:lumMod val="75000"/>
                </a:schemeClr>
              </a:solidFill>
              <a:effectLst/>
            </a:endParaRP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7 -Salvo em casos excecionais devidamente fundamentados, o cocontratante deve, para efeitos de elaboração do projeto de execução, submeter ao contraente público três diferentes estudos prévios, de entre os quais é aprovado apenas um. </a:t>
            </a:r>
          </a:p>
          <a:p>
            <a:r>
              <a:rPr lang="pt-PT" sz="2000" i="1" dirty="0">
                <a:solidFill>
                  <a:schemeClr val="accent1">
                    <a:lumMod val="75000"/>
                  </a:schemeClr>
                </a:solidFill>
              </a:rPr>
              <a:t>8 - Desde que essa possibilidade se encontre prevista no caderno de encargos, o contraente público pode decidir não aprovar nenhum dos estudos prévios a que se refere o número anterior, caso em que o contrato cessa e o cocontratante tem direito ao pagamento de uma compensação no montante fixado no caderno de encargos. 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635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3438</Words>
  <Application>Microsoft Macintosh PowerPoint</Application>
  <PresentationFormat>Ecrã Panorâmico</PresentationFormat>
  <Paragraphs>222</Paragraphs>
  <Slides>35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Helvetica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Joana Seixas Nunes</dc:creator>
  <cp:lastModifiedBy>OA | Conselho Diretivo Nacional - Carla Lima Vieira</cp:lastModifiedBy>
  <cp:revision>132</cp:revision>
  <cp:lastPrinted>2020-11-06T18:35:49Z</cp:lastPrinted>
  <dcterms:created xsi:type="dcterms:W3CDTF">2020-11-06T11:04:20Z</dcterms:created>
  <dcterms:modified xsi:type="dcterms:W3CDTF">2022-09-23T16:56:25Z</dcterms:modified>
</cp:coreProperties>
</file>