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7" r:id="rId4"/>
    <p:sldId id="271" r:id="rId5"/>
    <p:sldId id="275" r:id="rId6"/>
    <p:sldId id="260" r:id="rId7"/>
    <p:sldId id="261" r:id="rId8"/>
    <p:sldId id="305" r:id="rId9"/>
    <p:sldId id="269" r:id="rId10"/>
    <p:sldId id="278" r:id="rId11"/>
    <p:sldId id="272" r:id="rId12"/>
    <p:sldId id="262" r:id="rId13"/>
    <p:sldId id="276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290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301" r:id="rId34"/>
    <p:sldId id="302" r:id="rId35"/>
    <p:sldId id="30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76"/>
    <p:restoredTop sz="94646"/>
  </p:normalViewPr>
  <p:slideViewPr>
    <p:cSldViewPr snapToGrid="0" snapToObjects="1">
      <p:cViewPr varScale="1">
        <p:scale>
          <a:sx n="72" d="100"/>
          <a:sy n="72" d="100"/>
        </p:scale>
        <p:origin x="24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A1B3-313D-694F-A30F-C1624BFA7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C11A6-8FE8-8548-B74C-810AE5D80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44FD1-F849-DD48-A8F4-612873EE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3EF-BAAB-2643-8D9F-EA0C26A086C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D1D3F-C081-EF4D-80F2-BF111E5E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2ED3D-631D-714F-8332-9A22B749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A5E-7E2D-7645-8B77-45633287DC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7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BC54-4178-4740-AC7C-1D439C3E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09566-1D5B-B840-A9D5-AC542900F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9BB91-D073-3646-B0F9-967679A1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3EF-BAAB-2643-8D9F-EA0C26A086C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53C5B-BF5C-E643-B110-F94006861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313AD-355E-4547-A68C-D29740E5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A5E-7E2D-7645-8B77-45633287DC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03C7D-2418-DC4F-A395-5A50EB44F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F3CF2-6CD7-024F-B58C-8A80EDB14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BD64-585C-9A4D-B5FD-6017225A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3EF-BAAB-2643-8D9F-EA0C26A086C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A6001-7DB9-6E49-B2C1-C6C6C86E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06CFC-4EF2-184A-BC22-47B7C936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A5E-7E2D-7645-8B77-45633287DC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C171-2C8A-3A4C-A4F9-4350D8A2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DF23E-7898-8F49-AC8F-0D8CAFE5B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D64D9-E204-FB4A-BC24-12F53491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3EF-BAAB-2643-8D9F-EA0C26A086C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1708D-7B21-694B-8F88-42C8819B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958C1-2BA4-9549-A8BF-8097CA17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A5E-7E2D-7645-8B77-45633287DC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8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EBFE-DF18-C048-B8E2-4E130774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FAC73-EAC3-E14D-B482-4B4A6AC1F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23D53-0B20-724C-8AA3-192F4F39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3EF-BAAB-2643-8D9F-EA0C26A086C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B0D0-B2CF-5A48-8028-BC86068F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A1E60-3A90-0D41-A534-335DFCD5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A5E-7E2D-7645-8B77-45633287DC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CB45-50AC-944D-8936-2485FAEF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11B3D-8F4C-0C47-85F0-EFA28082C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0FD51-CCFA-6F46-8D00-9A39F94BB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C8D11-9F76-C146-B265-0B70F712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3EF-BAAB-2643-8D9F-EA0C26A086C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D5D3E-9267-A34F-970E-8522DF0D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4B309-30B0-B64C-BF40-FB9FF59F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A5E-7E2D-7645-8B77-45633287DC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8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91D9-941E-1241-B3AF-6152CAC6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C6F79-8F04-AC43-9275-BE7B1A96C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9EFCF-28FE-624C-97D5-4356EA766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AE34B6-1E5F-9441-B83C-7B4FE3599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86BA9-325A-6E40-BA82-76CC68B77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78878D-0826-E244-AE7A-16896BF4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3EF-BAAB-2643-8D9F-EA0C26A086C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4317E-D9AA-104B-96D4-0A35759C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4C18B-8CAD-4946-AD71-55A0DE09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A5E-7E2D-7645-8B77-45633287DC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0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FBDF-EC6A-384F-BEE4-AAF7759A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5D9BCD-EA1E-A94C-9CF7-346CD690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3EF-BAAB-2643-8D9F-EA0C26A086C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46108-1961-6F42-BCBD-B9F0C6FB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265B7-4770-8242-A8CA-2263FE38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A5E-7E2D-7645-8B77-45633287DC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3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8A5AB-4388-604B-90C0-AD2CA8214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3EF-BAAB-2643-8D9F-EA0C26A086C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1FA16-475E-644E-9B31-EA7ECD88C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521B2-8100-9E4F-8AEC-961E53F5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A5E-7E2D-7645-8B77-45633287DC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5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9DC41-FB8D-CE46-9ADC-B8CDFC95D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7D23B-F01D-E54E-9203-6070BA6B9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E1D09-FB01-DE40-8002-E5592F856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DD4A1-F316-224C-8856-8BB727183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3EF-BAAB-2643-8D9F-EA0C26A086C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0A7FF-823E-664A-BC6D-A7AA3117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DFABB-BCA5-3545-826F-736C7129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A5E-7E2D-7645-8B77-45633287DC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6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71DA-5E48-654C-9844-71AEAF62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4FEF6-D254-564D-BAC5-11B9DBB6B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2278F-2F7E-FF45-A514-F7999FEC4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2B228-D1A5-BE40-ADEC-0F18017D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C3EF-BAAB-2643-8D9F-EA0C26A086C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2CD40-99C1-D645-95CC-D942F5AD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BA2B2-1686-7346-AC4F-B4B55DD9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BA5E-7E2D-7645-8B77-45633287DC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2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0DF8DA-B126-4A4A-822B-CFA45C15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75E79-24DC-DA41-BC43-7F1F5C2E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02E8C-92F6-8F4D-A71A-6C95BBAA2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C3EF-BAAB-2643-8D9F-EA0C26A086C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A83D-FF2B-0040-AD63-A90692702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846F3-1A2A-DF42-A49F-BD9E0C8A7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EBA5E-7E2D-7645-8B77-45633287DC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C314AA-021D-B643-8F06-2485ACD30C27}"/>
              </a:ext>
            </a:extLst>
          </p:cNvPr>
          <p:cNvSpPr txBox="1"/>
          <p:nvPr/>
        </p:nvSpPr>
        <p:spPr>
          <a:xfrm>
            <a:off x="876299" y="4338196"/>
            <a:ext cx="6953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+mj-lt"/>
              </a:rPr>
              <a:t>Orçamento</a:t>
            </a:r>
            <a:r>
              <a:rPr lang="en-US" sz="2000" b="1" dirty="0">
                <a:latin typeface="+mj-lt"/>
              </a:rPr>
              <a:t> da </a:t>
            </a:r>
            <a:r>
              <a:rPr lang="en-US" sz="2000" b="1" dirty="0" err="1">
                <a:latin typeface="+mj-lt"/>
              </a:rPr>
              <a:t>Ordem</a:t>
            </a:r>
            <a:r>
              <a:rPr lang="en-US" sz="2000" b="1" dirty="0">
                <a:latin typeface="+mj-lt"/>
              </a:rPr>
              <a:t> dos </a:t>
            </a:r>
            <a:r>
              <a:rPr lang="en-US" sz="2000" b="1" dirty="0" err="1">
                <a:latin typeface="+mj-lt"/>
              </a:rPr>
              <a:t>Arquitectos</a:t>
            </a:r>
            <a:endParaRPr lang="en-US" b="1" dirty="0">
              <a:latin typeface="+mj-lt"/>
            </a:endParaRPr>
          </a:p>
          <a:p>
            <a:r>
              <a:rPr lang="en-US" sz="1600" dirty="0" err="1">
                <a:latin typeface="+mj-lt"/>
              </a:rPr>
              <a:t>Exercício</a:t>
            </a:r>
            <a:r>
              <a:rPr lang="en-US" sz="1600" dirty="0">
                <a:latin typeface="+mj-lt"/>
              </a:rPr>
              <a:t> 2023 - RETIFICATIVO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1F351F-5B1C-FA45-9493-F050E2647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13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863CE-08A2-C744-9F6A-0972E3A37A8B}"/>
              </a:ext>
            </a:extLst>
          </p:cNvPr>
          <p:cNvSpPr txBox="1"/>
          <p:nvPr/>
        </p:nvSpPr>
        <p:spPr>
          <a:xfrm>
            <a:off x="885825" y="2520000"/>
            <a:ext cx="89820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+mj-lt"/>
              </a:rPr>
              <a:t>O Orçamento Geral da OA 2023 será composto pelos seguintes documentos:</a:t>
            </a:r>
          </a:p>
          <a:p>
            <a:endParaRPr lang="pt-PT" sz="1400" dirty="0">
              <a:latin typeface="+mj-lt"/>
            </a:endParaRPr>
          </a:p>
          <a:p>
            <a:r>
              <a:rPr lang="pt-PT" sz="1400" b="1" dirty="0">
                <a:latin typeface="+mj-lt"/>
              </a:rPr>
              <a:t>Relatório</a:t>
            </a:r>
          </a:p>
          <a:p>
            <a:endParaRPr lang="pt-PT" sz="1400" b="1" dirty="0">
              <a:latin typeface="+mj-lt"/>
            </a:endParaRPr>
          </a:p>
          <a:p>
            <a:r>
              <a:rPr lang="pt-PT" sz="1400" b="1" dirty="0">
                <a:latin typeface="+mj-lt"/>
              </a:rPr>
              <a:t>Anexo 1 </a:t>
            </a:r>
            <a:r>
              <a:rPr lang="pt-PT" sz="1400" dirty="0">
                <a:latin typeface="+mj-lt"/>
              </a:rPr>
              <a:t>– Orçamento de Exploração de Janeiro a Dezembro</a:t>
            </a:r>
          </a:p>
          <a:p>
            <a:endParaRPr lang="pt-PT" sz="1400" dirty="0">
              <a:latin typeface="+mj-lt"/>
            </a:endParaRPr>
          </a:p>
          <a:p>
            <a:r>
              <a:rPr lang="pt-PT" sz="1400" b="1" dirty="0">
                <a:latin typeface="+mj-lt"/>
              </a:rPr>
              <a:t>Anexo 2 </a:t>
            </a:r>
            <a:r>
              <a:rPr lang="pt-PT" sz="1400" dirty="0">
                <a:latin typeface="+mj-lt"/>
              </a:rPr>
              <a:t>– Investimento</a:t>
            </a:r>
          </a:p>
          <a:p>
            <a:endParaRPr lang="pt-PT" sz="1400" dirty="0">
              <a:latin typeface="+mj-lt"/>
            </a:endParaRPr>
          </a:p>
          <a:p>
            <a:r>
              <a:rPr lang="pt-PT" sz="1400" b="1" dirty="0">
                <a:latin typeface="+mj-lt"/>
              </a:rPr>
              <a:t>Anexo 3 </a:t>
            </a:r>
            <a:r>
              <a:rPr lang="pt-PT" sz="1400" dirty="0">
                <a:latin typeface="+mj-lt"/>
              </a:rPr>
              <a:t>– Recursos Humanos</a:t>
            </a:r>
          </a:p>
          <a:p>
            <a:pPr lvl="0"/>
            <a:r>
              <a:rPr lang="pt-PT" sz="1400" dirty="0">
                <a:latin typeface="+mj-lt"/>
              </a:rPr>
              <a:t>	Membros Eleitos, Funcionários e Prestadores de Serviços de Janeiro a Dezembro</a:t>
            </a:r>
          </a:p>
          <a:p>
            <a:pPr lvl="0"/>
            <a:endParaRPr lang="pt-PT" sz="1400" dirty="0">
              <a:latin typeface="+mj-lt"/>
            </a:endParaRPr>
          </a:p>
          <a:p>
            <a:r>
              <a:rPr lang="pt-PT" sz="1400" b="1" dirty="0">
                <a:latin typeface="+mj-lt"/>
              </a:rPr>
              <a:t>Anexo 4 </a:t>
            </a:r>
            <a:r>
              <a:rPr lang="pt-PT" sz="1400" dirty="0">
                <a:latin typeface="+mj-lt"/>
              </a:rPr>
              <a:t>– Iniciativas e Projetos / Plano de Atividades</a:t>
            </a:r>
          </a:p>
          <a:p>
            <a:pPr lvl="0"/>
            <a:r>
              <a:rPr lang="pt-PT" sz="1400" dirty="0">
                <a:latin typeface="+mj-lt"/>
              </a:rPr>
              <a:t>	Iniciativas Específicas / Plano de Atividades de Janeiro a Dezembro</a:t>
            </a:r>
          </a:p>
          <a:p>
            <a:pPr lvl="0"/>
            <a:endParaRPr lang="pt-PT" sz="1400" dirty="0">
              <a:latin typeface="+mj-lt"/>
            </a:endParaRPr>
          </a:p>
          <a:p>
            <a:r>
              <a:rPr lang="pt-PT" sz="1400" b="1" dirty="0">
                <a:latin typeface="+mj-lt"/>
              </a:rPr>
              <a:t>Anexo 5 </a:t>
            </a:r>
            <a:r>
              <a:rPr lang="pt-PT" sz="1400" dirty="0">
                <a:latin typeface="+mj-lt"/>
              </a:rPr>
              <a:t>– Orçamento Extraordinário de Investimento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1B5841CB-1CC7-DFE7-D5B0-F19AB8A380F0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A51D648A-70B5-293B-5CA0-EF6756ED691F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 - ESTRUTURA</a:t>
            </a:r>
          </a:p>
        </p:txBody>
      </p:sp>
    </p:spTree>
    <p:extLst>
      <p:ext uri="{BB962C8B-B14F-4D97-AF65-F5344CB8AC3E}">
        <p14:creationId xmlns:p14="http://schemas.microsoft.com/office/powerpoint/2010/main" val="12616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6918075-2F1D-CAAC-4FA3-093104FB8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8" y="2336605"/>
            <a:ext cx="8598609" cy="3302000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4228442F-D799-BE85-E7F4-33DEEEDA727B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541CB91-A4E7-F21E-9077-A6F0613383B3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PRINCÍPIOS ORIENTADORES DO ORÇAMENTO 2023</a:t>
            </a:r>
          </a:p>
        </p:txBody>
      </p:sp>
    </p:spTree>
    <p:extLst>
      <p:ext uri="{BB962C8B-B14F-4D97-AF65-F5344CB8AC3E}">
        <p14:creationId xmlns:p14="http://schemas.microsoft.com/office/powerpoint/2010/main" val="411765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9545A2C-6934-2C32-62A5-37A38E877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7" y="2520000"/>
            <a:ext cx="8332341" cy="3410900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88C5D853-2FEC-5AF5-DE10-43C0F38E8A66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62A4184-5ABF-3A58-1E73-79F880D4BE33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PRINCÍPIOS ORIENTADORES DO ORÇAMENTO 2023</a:t>
            </a:r>
          </a:p>
        </p:txBody>
      </p:sp>
    </p:spTree>
    <p:extLst>
      <p:ext uri="{BB962C8B-B14F-4D97-AF65-F5344CB8AC3E}">
        <p14:creationId xmlns:p14="http://schemas.microsoft.com/office/powerpoint/2010/main" val="279120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5DC26DE-A44C-9345-536E-A033B14FF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2520000"/>
            <a:ext cx="8227564" cy="349631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PRINCÍPIOS ORIENTADORES DO ORÇAMENTO 2023</a:t>
            </a:r>
          </a:p>
        </p:txBody>
      </p:sp>
    </p:spTree>
    <p:extLst>
      <p:ext uri="{BB962C8B-B14F-4D97-AF65-F5344CB8AC3E}">
        <p14:creationId xmlns:p14="http://schemas.microsoft.com/office/powerpoint/2010/main" val="27369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ESTIMATIVA DE RECEITA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EEF1E4-BC1E-41E4-55E4-5CA7B1466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2520000"/>
            <a:ext cx="8227564" cy="22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30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ESTIMATIVA DE RECEITA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F5DE79E-6304-0ABA-70A2-711BDE834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1" y="2519999"/>
            <a:ext cx="8273602" cy="269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15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ESTIMATIVA DE RECEITA</a:t>
            </a:r>
          </a:p>
        </p:txBody>
      </p:sp>
      <p:pic>
        <p:nvPicPr>
          <p:cNvPr id="6" name="Imagem 5" descr="Uma imagem com mesa&#10;&#10;Descrição gerada automaticamente">
            <a:extLst>
              <a:ext uri="{FF2B5EF4-FFF2-40B4-BE49-F238E27FC236}">
                <a16:creationId xmlns:a16="http://schemas.microsoft.com/office/drawing/2014/main" id="{376E002D-2592-E800-D178-515815FC1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2520000"/>
            <a:ext cx="7772400" cy="33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78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ESTIMATIVA DE GASTOS</a:t>
            </a:r>
          </a:p>
        </p:txBody>
      </p:sp>
      <p:pic>
        <p:nvPicPr>
          <p:cNvPr id="3" name="Imagem 2" descr="Uma imagem com mesa&#10;&#10;Descrição gerada automaticamente">
            <a:extLst>
              <a:ext uri="{FF2B5EF4-FFF2-40B4-BE49-F238E27FC236}">
                <a16:creationId xmlns:a16="http://schemas.microsoft.com/office/drawing/2014/main" id="{1D284161-A3BD-1BAB-D384-5BA8DB0AB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2520000"/>
            <a:ext cx="7772400" cy="33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13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7CB83-E96B-0B9C-09DA-D7816F3BEDB3}"/>
              </a:ext>
            </a:extLst>
          </p:cNvPr>
          <p:cNvSpPr txBox="1"/>
          <p:nvPr/>
        </p:nvSpPr>
        <p:spPr>
          <a:xfrm>
            <a:off x="885825" y="2520000"/>
            <a:ext cx="89820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de Exploração de Janeiro a Dezembro</a:t>
            </a:r>
          </a:p>
          <a:p>
            <a:endParaRPr lang="pt-PT" sz="1400" dirty="0">
              <a:latin typeface="+mj-lt"/>
            </a:endParaRPr>
          </a:p>
          <a:p>
            <a:r>
              <a:rPr lang="pt-PT" sz="1400" dirty="0">
                <a:latin typeface="+mj-lt"/>
              </a:rPr>
              <a:t>	OA  - ORDEM DOS ARQUITECTOS</a:t>
            </a:r>
          </a:p>
          <a:p>
            <a:r>
              <a:rPr lang="pt-PT" sz="1400" dirty="0">
                <a:latin typeface="+mj-lt"/>
              </a:rPr>
              <a:t>	CDN - ÓRGÃOS NACIONAIS</a:t>
            </a:r>
          </a:p>
          <a:p>
            <a:r>
              <a:rPr lang="pt-PT" sz="1400" dirty="0">
                <a:latin typeface="+mj-lt"/>
              </a:rPr>
              <a:t>	SR-NRT - SECÇÃO REGIONAL NORTE</a:t>
            </a:r>
          </a:p>
          <a:p>
            <a:r>
              <a:rPr lang="pt-PT" sz="1400" dirty="0">
                <a:latin typeface="+mj-lt"/>
              </a:rPr>
              <a:t>	SR-CTR - SECÇÃO REGIONAL CENTRO</a:t>
            </a:r>
          </a:p>
          <a:p>
            <a:r>
              <a:rPr lang="pt-PT" sz="1400" dirty="0">
                <a:latin typeface="+mj-lt"/>
              </a:rPr>
              <a:t>	SR-LVT - SECÇÃO REGIONAL LISBOA E VALE DO TEJO</a:t>
            </a:r>
          </a:p>
          <a:p>
            <a:r>
              <a:rPr lang="pt-PT" sz="1400" dirty="0">
                <a:latin typeface="+mj-lt"/>
              </a:rPr>
              <a:t>	SR-ALT - SECÇÃO REGIONAL ALENTEJO</a:t>
            </a:r>
          </a:p>
          <a:p>
            <a:r>
              <a:rPr lang="pt-PT" sz="1400" dirty="0">
                <a:latin typeface="+mj-lt"/>
              </a:rPr>
              <a:t>	SR-ALG - SECÇÃO REGIONAL ALGARVE</a:t>
            </a:r>
          </a:p>
          <a:p>
            <a:r>
              <a:rPr lang="pt-PT" sz="1400" dirty="0">
                <a:latin typeface="+mj-lt"/>
              </a:rPr>
              <a:t>	SR-MAD - SECÇÃO REGIONAL MADEIRA</a:t>
            </a:r>
          </a:p>
          <a:p>
            <a:r>
              <a:rPr lang="pt-PT" sz="1400" dirty="0">
                <a:latin typeface="+mj-lt"/>
              </a:rPr>
              <a:t>	SR-AZO - SECÇÃO REGIONAL AÇORES</a:t>
            </a:r>
          </a:p>
        </p:txBody>
      </p:sp>
    </p:spTree>
    <p:extLst>
      <p:ext uri="{BB962C8B-B14F-4D97-AF65-F5344CB8AC3E}">
        <p14:creationId xmlns:p14="http://schemas.microsoft.com/office/powerpoint/2010/main" val="2785234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7CB83-E96B-0B9C-09DA-D7816F3BEDB3}"/>
              </a:ext>
            </a:extLst>
          </p:cNvPr>
          <p:cNvSpPr txBox="1"/>
          <p:nvPr/>
        </p:nvSpPr>
        <p:spPr>
          <a:xfrm>
            <a:off x="885825" y="2520000"/>
            <a:ext cx="8982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Investimento de Janeiro a Dezembro</a:t>
            </a:r>
          </a:p>
          <a:p>
            <a:endParaRPr lang="pt-PT" sz="1400" dirty="0">
              <a:latin typeface="+mj-lt"/>
            </a:endParaRPr>
          </a:p>
          <a:p>
            <a:r>
              <a:rPr lang="pt-PT" sz="1400" dirty="0">
                <a:latin typeface="+mj-lt"/>
              </a:rPr>
              <a:t>No ano de 2023 não existe nenhuma verba de investimento corrente a ser considerada, sendo que todo o investimento extraordinário do triénio é devidamente detalhado no Anexo 5 do presente documento. </a:t>
            </a:r>
          </a:p>
        </p:txBody>
      </p:sp>
    </p:spTree>
    <p:extLst>
      <p:ext uri="{BB962C8B-B14F-4D97-AF65-F5344CB8AC3E}">
        <p14:creationId xmlns:p14="http://schemas.microsoft.com/office/powerpoint/2010/main" val="348174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863CE-08A2-C744-9F6A-0972E3A37A8B}"/>
              </a:ext>
            </a:extLst>
          </p:cNvPr>
          <p:cNvSpPr txBox="1"/>
          <p:nvPr/>
        </p:nvSpPr>
        <p:spPr>
          <a:xfrm>
            <a:off x="876300" y="1219395"/>
            <a:ext cx="89820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PRINCÍPIOS ORIENTADORES DO ORÇAMENTO 2023</a:t>
            </a:r>
          </a:p>
          <a:p>
            <a:endParaRPr lang="pt" sz="1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Assentam no Protocolo de Repartição de Quotização da OA decorrente de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Promovem a sustentabilidade e equilíbrio financeiro da 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Promovem a estabilidade da nova orgânica com uma gestão equilibrada dos recursos humanos e técnicos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Tem como objetivo primordial a prestação de serviços de qualidade aos membros e à sociedade em geral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B36E58D1-5AE4-5090-177A-DE2623FF06F8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02565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3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AF77D4E-0191-4D14-23CA-698C6E1EA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2" y="2519998"/>
            <a:ext cx="8215315" cy="35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4</a:t>
            </a:r>
          </a:p>
        </p:txBody>
      </p:sp>
      <p:pic>
        <p:nvPicPr>
          <p:cNvPr id="6" name="Imagem 5" descr="Uma imagem com mesa&#10;&#10;Descrição gerada automaticamente">
            <a:extLst>
              <a:ext uri="{FF2B5EF4-FFF2-40B4-BE49-F238E27FC236}">
                <a16:creationId xmlns:a16="http://schemas.microsoft.com/office/drawing/2014/main" id="{59311979-EB61-A6B9-7993-412F3C43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2520000"/>
            <a:ext cx="7772400" cy="282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47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4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8AB32BA-7D64-12E5-E540-C7A856DF5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1962782"/>
            <a:ext cx="5181600" cy="4572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9A6DE2A-A0B8-8334-F4D6-DE316DED6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99" y="2461360"/>
            <a:ext cx="51816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96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4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8AB32BA-7D64-12E5-E540-C7A856DF5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1962782"/>
            <a:ext cx="5181600" cy="4572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C966157-5531-65A8-772A-3136D34F1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99" y="2419982"/>
            <a:ext cx="5181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08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3B5000A-9462-0DE9-BF02-B6893DF6E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1932240"/>
            <a:ext cx="5181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09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4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D49E7C7-950B-4447-F4A0-0006CDA7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1932240"/>
            <a:ext cx="51816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8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4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D49E7C7-950B-4447-F4A0-0006CDA7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1932240"/>
            <a:ext cx="5181600" cy="37846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4193DD0-451D-D3ED-200B-089A6C640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99" y="2289426"/>
            <a:ext cx="51816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99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2478FB9-81AF-6B14-0399-249BB380D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1930649"/>
            <a:ext cx="5181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90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4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E13C4EB-27EE-039F-DEAB-953A513A4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1587749"/>
            <a:ext cx="5181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02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AA5F4E-C21D-94F4-E191-3D3C3B7AA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2520000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5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863CE-08A2-C744-9F6A-0972E3A37A8B}"/>
              </a:ext>
            </a:extLst>
          </p:cNvPr>
          <p:cNvSpPr txBox="1"/>
          <p:nvPr/>
        </p:nvSpPr>
        <p:spPr>
          <a:xfrm>
            <a:off x="876300" y="1219395"/>
            <a:ext cx="89820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PRINCÍPIOS ORIENTADORES DO ORÇAMENTO 2023</a:t>
            </a:r>
          </a:p>
          <a:p>
            <a:endParaRPr lang="pt" sz="1400" b="1" dirty="0">
              <a:latin typeface="+mj-lt"/>
            </a:endParaRPr>
          </a:p>
          <a:p>
            <a:r>
              <a:rPr lang="pt-PT" sz="1400" b="1" dirty="0">
                <a:latin typeface="+mj-lt"/>
              </a:rPr>
              <a:t>Serviços Comuns</a:t>
            </a:r>
          </a:p>
          <a:p>
            <a:endParaRPr lang="pt-PT" sz="1400" dirty="0">
              <a:latin typeface="+mj-lt"/>
            </a:endParaRPr>
          </a:p>
          <a:p>
            <a:r>
              <a:rPr lang="pt-PT" sz="1400" dirty="0">
                <a:latin typeface="+mj-lt"/>
              </a:rPr>
              <a:t>Consideram-se Serviços Comuns aqueles que são transversais aos Órgãos Nacionais e Regionais, sendo a coordenação dos mesmos assumida pelo CDN.</a:t>
            </a:r>
          </a:p>
          <a:p>
            <a:pPr marL="285750" indent="-285750">
              <a:buFontTx/>
              <a:buChar char="-"/>
            </a:pPr>
            <a:r>
              <a:rPr lang="pt-PT" sz="1400" dirty="0">
                <a:latin typeface="+mj-lt"/>
              </a:rPr>
              <a:t>Serviços Administrativos e Financeiros da Ordem dos </a:t>
            </a:r>
            <a:r>
              <a:rPr lang="pt-PT" sz="1400" dirty="0" err="1">
                <a:latin typeface="+mj-lt"/>
              </a:rPr>
              <a:t>Arquitectos</a:t>
            </a:r>
            <a:endParaRPr lang="pt-PT" sz="14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pt-PT" sz="1400" dirty="0">
                <a:latin typeface="+mj-lt"/>
              </a:rPr>
              <a:t>os serviços de contabilidade, certificação de contas (Revisor Oficial de Contas) e assessoria financeira, bem como a emissão de quotas e sua cobrança; </a:t>
            </a:r>
          </a:p>
          <a:p>
            <a:pPr marL="285750" indent="-285750">
              <a:buFontTx/>
              <a:buChar char="-"/>
            </a:pPr>
            <a:r>
              <a:rPr lang="pt-PT" sz="1400" dirty="0">
                <a:latin typeface="+mj-lt"/>
              </a:rPr>
              <a:t>a assessoria jurídica no âmbito da contratação pública, bem como a representação forense; </a:t>
            </a:r>
          </a:p>
          <a:p>
            <a:pPr marL="285750" indent="-285750">
              <a:buFontTx/>
              <a:buChar char="-"/>
            </a:pPr>
            <a:r>
              <a:rPr lang="pt-PT" sz="1400" dirty="0">
                <a:latin typeface="+mj-lt"/>
              </a:rPr>
              <a:t>a assessoria informática, o parque informático da instituição, a arquitetura de sistemas e gestão de dados, gestão e parametrização de softwares; </a:t>
            </a:r>
          </a:p>
          <a:p>
            <a:pPr marL="285750" indent="-285750">
              <a:buFontTx/>
              <a:buChar char="-"/>
            </a:pPr>
            <a:r>
              <a:rPr lang="pt-PT" sz="1400" dirty="0">
                <a:latin typeface="+mj-lt"/>
              </a:rPr>
              <a:t>o Balcão Único designado por Portal dos Arquitetos, a assessoria técnica aos portais e assessoria de comunicação e ainda o website único da OA; </a:t>
            </a:r>
          </a:p>
          <a:p>
            <a:pPr marL="285750" indent="-285750">
              <a:buFontTx/>
              <a:buChar char="-"/>
            </a:pPr>
            <a:r>
              <a:rPr lang="pt-PT" sz="1400" dirty="0">
                <a:latin typeface="+mj-lt"/>
              </a:rPr>
              <a:t>o Seguro de Responsabilidade Civil Profissional, a Cédula Profissional; o Observatório da Profissão; o Cartão de Saúde enquanto estiver em vigor. </a:t>
            </a:r>
          </a:p>
          <a:p>
            <a:pPr marL="285750" indent="-285750">
              <a:buFontTx/>
              <a:buChar char="-"/>
            </a:pPr>
            <a:endParaRPr lang="pt-PT" sz="1400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pt-PT" sz="1400" dirty="0">
              <a:latin typeface="+mj-lt"/>
            </a:endParaRPr>
          </a:p>
          <a:p>
            <a:r>
              <a:rPr lang="pt-PT" sz="1400" b="1" dirty="0">
                <a:latin typeface="+mj-lt"/>
              </a:rPr>
              <a:t>Carta de Princípios e Normas de Funcionamento</a:t>
            </a:r>
          </a:p>
          <a:p>
            <a:endParaRPr lang="pt-PT" sz="1400" b="1" dirty="0">
              <a:latin typeface="+mj-lt"/>
            </a:endParaRPr>
          </a:p>
          <a:p>
            <a:r>
              <a:rPr lang="pt-PT" sz="1400" b="1" dirty="0">
                <a:latin typeface="+mj-lt"/>
              </a:rPr>
              <a:t>Coordenação: Conselho Diretivo Nacional</a:t>
            </a:r>
          </a:p>
          <a:p>
            <a:endParaRPr lang="pt-PT" sz="1400" b="1" dirty="0">
              <a:latin typeface="+mj-lt"/>
            </a:endParaRPr>
          </a:p>
          <a:p>
            <a:r>
              <a:rPr lang="pt-PT" sz="1400" b="1" dirty="0">
                <a:latin typeface="+mj-lt"/>
              </a:rPr>
              <a:t>Receitas e Gastos: </a:t>
            </a:r>
            <a:r>
              <a:rPr lang="pt-PT" sz="1400" dirty="0">
                <a:latin typeface="+mj-lt"/>
              </a:rPr>
              <a:t>Assumidos pelo CDN na </a:t>
            </a:r>
            <a:r>
              <a:rPr lang="pt-PT" sz="1400" dirty="0" err="1">
                <a:latin typeface="+mj-lt"/>
              </a:rPr>
              <a:t>dotação</a:t>
            </a:r>
            <a:r>
              <a:rPr lang="pt-PT" sz="1400" dirty="0">
                <a:latin typeface="+mj-lt"/>
              </a:rPr>
              <a:t> de quota que lhe é afeta e pelas sete </a:t>
            </a:r>
            <a:r>
              <a:rPr lang="pt-PT" sz="1400" dirty="0" err="1">
                <a:latin typeface="+mj-lt"/>
              </a:rPr>
              <a:t>Secções</a:t>
            </a:r>
            <a:r>
              <a:rPr lang="pt-PT" sz="1400" dirty="0">
                <a:latin typeface="+mj-lt"/>
              </a:rPr>
              <a:t> Regionais segundo a percentagem de membros ativos de cada uma.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B36E58D1-5AE4-5090-177A-DE2623FF06F8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908730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AA5F4E-C21D-94F4-E191-3D3C3B7AA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2520000"/>
            <a:ext cx="5181600" cy="34544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0FEB369-7A01-58CD-B92D-4FA91BC1F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935288"/>
            <a:ext cx="51816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32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4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8DAF3F-718B-9CAE-91B4-5A2D2F11F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2520000"/>
            <a:ext cx="5181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05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4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FFDF547-B6B4-E243-B74D-DE4FD62C4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2520000"/>
            <a:ext cx="5181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5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5410DC-B4E2-C17C-6897-77E69447D9C4}"/>
              </a:ext>
            </a:extLst>
          </p:cNvPr>
          <p:cNvSpPr txBox="1"/>
          <p:nvPr/>
        </p:nvSpPr>
        <p:spPr>
          <a:xfrm>
            <a:off x="885825" y="1624463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Investimento Extraordinário / Utilização do Fundo de Reserva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F1E808F-795D-DBDA-8931-37A5436E1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2541028"/>
            <a:ext cx="7607300" cy="15875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E4AACD30-B080-303C-3BB3-7FB9C6B43C59}"/>
              </a:ext>
            </a:extLst>
          </p:cNvPr>
          <p:cNvSpPr txBox="1"/>
          <p:nvPr/>
        </p:nvSpPr>
        <p:spPr>
          <a:xfrm>
            <a:off x="885825" y="2115108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2020-2022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89F9E2D-3174-4D70-3DE3-A91463BF0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4246671"/>
            <a:ext cx="7607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58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B73D3EEB-FF2C-868A-05BB-5B38224225FD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B50F3B1-3C73-F56F-A458-BC0FFD7CFDA1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– ANEXO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5410DC-B4E2-C17C-6897-77E69447D9C4}"/>
              </a:ext>
            </a:extLst>
          </p:cNvPr>
          <p:cNvSpPr txBox="1"/>
          <p:nvPr/>
        </p:nvSpPr>
        <p:spPr>
          <a:xfrm>
            <a:off x="885825" y="1624463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Investimento Extraordinário / Utilização do Fundo de Reserva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4AACD30-B080-303C-3BB3-7FB9C6B43C59}"/>
              </a:ext>
            </a:extLst>
          </p:cNvPr>
          <p:cNvSpPr txBox="1"/>
          <p:nvPr/>
        </p:nvSpPr>
        <p:spPr>
          <a:xfrm>
            <a:off x="885825" y="2115108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2023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497D4D4-F277-D5E8-071E-59E378B95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2605753"/>
            <a:ext cx="7607300" cy="762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D9F7C1C-79C0-5D29-B772-0D59E84EB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99" y="4555521"/>
            <a:ext cx="7607300" cy="1143000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1281FC3C-7B81-DB7B-5846-4F919A7E3B01}"/>
              </a:ext>
            </a:extLst>
          </p:cNvPr>
          <p:cNvSpPr txBox="1"/>
          <p:nvPr/>
        </p:nvSpPr>
        <p:spPr>
          <a:xfrm>
            <a:off x="885825" y="3438417"/>
            <a:ext cx="898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+mj-lt"/>
              </a:rPr>
              <a:t>A diferença entre a soma de todos os reforços do Fundo de Reserva e a soma de verbas para fazer face a investimentos e despesas extraordinárias, até 31 de dezembro de 2022 totalizava </a:t>
            </a:r>
            <a:r>
              <a:rPr lang="pt-PT" sz="1400" b="1" dirty="0">
                <a:latin typeface="+mj-lt"/>
              </a:rPr>
              <a:t>120.728,15€</a:t>
            </a:r>
            <a:r>
              <a:rPr lang="pt-PT" sz="1400" dirty="0">
                <a:latin typeface="+mj-lt"/>
              </a:rPr>
              <a:t>. 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20C61076-6141-558E-90EA-6577A726ADD1}"/>
              </a:ext>
            </a:extLst>
          </p:cNvPr>
          <p:cNvSpPr txBox="1"/>
          <p:nvPr/>
        </p:nvSpPr>
        <p:spPr>
          <a:xfrm>
            <a:off x="876299" y="5737974"/>
            <a:ext cx="8982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+mj-lt"/>
              </a:rPr>
              <a:t>O investimento proposto para 2023 excede em </a:t>
            </a:r>
            <a:r>
              <a:rPr lang="pt-PT" sz="1400" b="1" dirty="0">
                <a:latin typeface="+mj-lt"/>
              </a:rPr>
              <a:t>15.601,85€ </a:t>
            </a:r>
            <a:r>
              <a:rPr lang="pt-PT" sz="1400" dirty="0">
                <a:latin typeface="+mj-lt"/>
              </a:rPr>
              <a:t>o valor disponível atualmente no Fundo de Reserva caso o estimado seja integralmente realizado e caso não haja reforço de Fundo de Reserva no decorrer do ano de 2023. </a:t>
            </a:r>
          </a:p>
          <a:p>
            <a:r>
              <a:rPr lang="pt-PT" sz="1400" dirty="0">
                <a:latin typeface="+mj-lt"/>
              </a:rPr>
              <a:t>O CDN compromete-se a propor afetar ao Fundo de Reserva parte do resultado do exercício de 2022, para, pelo menos, colmatar a verba em falta. </a:t>
            </a:r>
          </a:p>
        </p:txBody>
      </p:sp>
    </p:spTree>
    <p:extLst>
      <p:ext uri="{BB962C8B-B14F-4D97-AF65-F5344CB8AC3E}">
        <p14:creationId xmlns:p14="http://schemas.microsoft.com/office/powerpoint/2010/main" val="2611703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C314AA-021D-B643-8F06-2485ACD30C27}"/>
              </a:ext>
            </a:extLst>
          </p:cNvPr>
          <p:cNvSpPr txBox="1"/>
          <p:nvPr/>
        </p:nvSpPr>
        <p:spPr>
          <a:xfrm>
            <a:off x="876299" y="4338196"/>
            <a:ext cx="6953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+mj-lt"/>
              </a:rPr>
              <a:t>Orçamento</a:t>
            </a:r>
            <a:r>
              <a:rPr lang="en-US" sz="2000" b="1" dirty="0">
                <a:latin typeface="+mj-lt"/>
              </a:rPr>
              <a:t> da </a:t>
            </a:r>
            <a:r>
              <a:rPr lang="en-US" sz="2000" b="1" dirty="0" err="1">
                <a:latin typeface="+mj-lt"/>
              </a:rPr>
              <a:t>Ordem</a:t>
            </a:r>
            <a:r>
              <a:rPr lang="en-US" sz="2000" b="1" dirty="0">
                <a:latin typeface="+mj-lt"/>
              </a:rPr>
              <a:t> dos </a:t>
            </a:r>
            <a:r>
              <a:rPr lang="en-US" sz="2000" b="1" dirty="0" err="1">
                <a:latin typeface="+mj-lt"/>
              </a:rPr>
              <a:t>Arquitectos</a:t>
            </a:r>
            <a:endParaRPr lang="en-US" b="1" dirty="0">
              <a:latin typeface="+mj-lt"/>
            </a:endParaRPr>
          </a:p>
          <a:p>
            <a:r>
              <a:rPr lang="en-US" sz="1600" dirty="0" err="1">
                <a:latin typeface="+mj-lt"/>
              </a:rPr>
              <a:t>Exercício</a:t>
            </a:r>
            <a:r>
              <a:rPr lang="en-US" sz="1600" dirty="0">
                <a:latin typeface="+mj-lt"/>
              </a:rPr>
              <a:t> 2023 - RETIFICATIVO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1F351F-5B1C-FA45-9493-F050E2647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8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863CE-08A2-C744-9F6A-0972E3A37A8B}"/>
              </a:ext>
            </a:extLst>
          </p:cNvPr>
          <p:cNvSpPr txBox="1"/>
          <p:nvPr/>
        </p:nvSpPr>
        <p:spPr>
          <a:xfrm>
            <a:off x="876300" y="1619451"/>
            <a:ext cx="89820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Serviços Regionais Partilhados</a:t>
            </a:r>
          </a:p>
          <a:p>
            <a:endParaRPr lang="pt-PT" sz="1400" dirty="0">
              <a:latin typeface="+mj-lt"/>
            </a:endParaRPr>
          </a:p>
          <a:p>
            <a:r>
              <a:rPr lang="pt-PT" sz="1400" dirty="0">
                <a:latin typeface="+mj-lt"/>
              </a:rPr>
              <a:t>Consideram-se Serviços Regionais Partilhados aqueles que são transversais aos Órgãos Regionais:</a:t>
            </a:r>
          </a:p>
          <a:p>
            <a:endParaRPr lang="pt-PT" sz="14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pt-PT" sz="1400" dirty="0">
                <a:latin typeface="+mj-lt"/>
              </a:rPr>
              <a:t>Serviços Regionais de Admissão</a:t>
            </a:r>
          </a:p>
          <a:p>
            <a:pPr marL="285750" indent="-285750">
              <a:buFontTx/>
              <a:buChar char="-"/>
            </a:pPr>
            <a:endParaRPr lang="pt-PT" sz="14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pt-PT" sz="1400" dirty="0">
                <a:latin typeface="+mj-lt"/>
              </a:rPr>
              <a:t>Serviços de Formação Certificada</a:t>
            </a:r>
          </a:p>
          <a:p>
            <a:pPr marL="285750" indent="-285750">
              <a:buFontTx/>
              <a:buChar char="-"/>
            </a:pPr>
            <a:endParaRPr lang="pt-PT" sz="14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pt-PT" sz="1400" dirty="0">
                <a:latin typeface="+mj-lt"/>
              </a:rPr>
              <a:t>Serviços de Apoio Técnico e Jurídico à Prática Profissional</a:t>
            </a:r>
          </a:p>
          <a:p>
            <a:pPr marL="285750" indent="-285750">
              <a:buFontTx/>
              <a:buChar char="-"/>
            </a:pPr>
            <a:endParaRPr lang="pt-PT" sz="14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pt-PT" sz="1400" dirty="0">
                <a:latin typeface="+mj-lt"/>
              </a:rPr>
              <a:t>Serviços de Encomenda</a:t>
            </a:r>
          </a:p>
          <a:p>
            <a:endParaRPr lang="pt-PT" sz="1400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pt-PT" sz="1400" b="1" dirty="0"/>
          </a:p>
          <a:p>
            <a:r>
              <a:rPr lang="pt-PT" sz="1400" b="1" dirty="0"/>
              <a:t>Carta de Princípios e Normas de Funcionamento</a:t>
            </a:r>
          </a:p>
          <a:p>
            <a:endParaRPr lang="pt-PT" sz="1400" b="1" dirty="0">
              <a:latin typeface="+mj-lt"/>
            </a:endParaRPr>
          </a:p>
          <a:p>
            <a:r>
              <a:rPr lang="pt-PT" sz="1400" b="1" dirty="0"/>
              <a:t>Coordenação: </a:t>
            </a:r>
            <a:r>
              <a:rPr lang="pt-PT" sz="1400" dirty="0">
                <a:latin typeface="+mj-lt"/>
              </a:rPr>
              <a:t>Conselhos Diretivos Regionais</a:t>
            </a:r>
          </a:p>
          <a:p>
            <a:endParaRPr lang="pt-PT" sz="1400" b="1" dirty="0">
              <a:latin typeface="+mj-lt"/>
            </a:endParaRPr>
          </a:p>
          <a:p>
            <a:r>
              <a:rPr lang="pt-PT" sz="1400" b="1" dirty="0"/>
              <a:t>Receitas e Gastos: </a:t>
            </a:r>
            <a:r>
              <a:rPr lang="pt-PT" sz="1400" dirty="0">
                <a:latin typeface="+mj-lt"/>
              </a:rPr>
              <a:t>As receitas afetas à respetiva </a:t>
            </a:r>
            <a:r>
              <a:rPr lang="pt-PT" sz="1400" dirty="0" err="1">
                <a:latin typeface="+mj-lt"/>
              </a:rPr>
              <a:t>Secção</a:t>
            </a:r>
            <a:r>
              <a:rPr lang="pt-PT" sz="1400" dirty="0">
                <a:latin typeface="+mj-lt"/>
              </a:rPr>
              <a:t> Regional na qual o membro estiver inscrito. Gastos assumidos pelas sete </a:t>
            </a:r>
            <a:r>
              <a:rPr lang="pt-PT" sz="1400" dirty="0" err="1">
                <a:latin typeface="+mj-lt"/>
              </a:rPr>
              <a:t>Secções</a:t>
            </a:r>
            <a:r>
              <a:rPr lang="pt-PT" sz="1400" dirty="0">
                <a:latin typeface="+mj-lt"/>
              </a:rPr>
              <a:t> Regionais segundo a percentagem de membros ativos de cada uma. No caso da Formação o critério da repartição de despesa é igual ao da receita.</a:t>
            </a:r>
          </a:p>
          <a:p>
            <a:endParaRPr lang="pt-PT" sz="1400" dirty="0">
              <a:latin typeface="+mj-lt"/>
            </a:endParaRPr>
          </a:p>
          <a:p>
            <a:endParaRPr lang="pt-PT" sz="1400" dirty="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A5AB7170-C10E-C9B4-EADC-1418191BBDEB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95992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863CE-08A2-C744-9F6A-0972E3A37A8B}"/>
              </a:ext>
            </a:extLst>
          </p:cNvPr>
          <p:cNvSpPr txBox="1"/>
          <p:nvPr/>
        </p:nvSpPr>
        <p:spPr>
          <a:xfrm>
            <a:off x="876300" y="1619451"/>
            <a:ext cx="89820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Serviços Nacionais</a:t>
            </a:r>
          </a:p>
          <a:p>
            <a:pPr marL="285750" indent="-285750">
              <a:buFontTx/>
              <a:buChar char="-"/>
            </a:pPr>
            <a:endParaRPr lang="pt-PT" sz="1400" dirty="0">
              <a:latin typeface="+mj-lt"/>
            </a:endParaRPr>
          </a:p>
          <a:p>
            <a:r>
              <a:rPr lang="pt-PT" sz="1400" b="1" dirty="0">
                <a:latin typeface="+mj-lt"/>
              </a:rPr>
              <a:t>Carta de Princípios e Normas de Funcionamento</a:t>
            </a:r>
          </a:p>
          <a:p>
            <a:endParaRPr lang="pt-PT" sz="1400" b="1" dirty="0">
              <a:latin typeface="+mj-lt"/>
            </a:endParaRPr>
          </a:p>
          <a:p>
            <a:r>
              <a:rPr lang="pt-PT" sz="1400" b="1" dirty="0"/>
              <a:t>Coordenação: </a:t>
            </a:r>
            <a:r>
              <a:rPr lang="pt-PT" sz="1400" dirty="0">
                <a:latin typeface="+mj-lt"/>
              </a:rPr>
              <a:t>Conselho Diretivo Nacional</a:t>
            </a:r>
          </a:p>
          <a:p>
            <a:endParaRPr lang="pt-PT" sz="1400" b="1" dirty="0">
              <a:latin typeface="+mj-lt"/>
            </a:endParaRPr>
          </a:p>
          <a:p>
            <a:r>
              <a:rPr lang="pt-PT" sz="1400" b="1" dirty="0"/>
              <a:t>Receitas e Gastos: </a:t>
            </a:r>
            <a:r>
              <a:rPr lang="pt-PT" sz="1400" dirty="0">
                <a:latin typeface="+mj-lt"/>
              </a:rPr>
              <a:t>Assumidos pelo Conselho Diretivo Nacional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5C56C82D-BBFF-F7AE-669E-AB487773D60D}"/>
              </a:ext>
            </a:extLst>
          </p:cNvPr>
          <p:cNvSpPr txBox="1"/>
          <p:nvPr/>
        </p:nvSpPr>
        <p:spPr>
          <a:xfrm>
            <a:off x="876299" y="4153738"/>
            <a:ext cx="89820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Serviços Regionais</a:t>
            </a:r>
          </a:p>
          <a:p>
            <a:pPr marL="285750" indent="-285750">
              <a:buFontTx/>
              <a:buChar char="-"/>
            </a:pPr>
            <a:endParaRPr lang="pt-PT" sz="1400" dirty="0">
              <a:latin typeface="+mj-lt"/>
            </a:endParaRPr>
          </a:p>
          <a:p>
            <a:r>
              <a:rPr lang="pt-PT" sz="1400" b="1" dirty="0">
                <a:latin typeface="+mj-lt"/>
              </a:rPr>
              <a:t>Carta de Princípios e Normas de Funcionamento</a:t>
            </a:r>
          </a:p>
          <a:p>
            <a:endParaRPr lang="pt-PT" sz="1400" b="1" dirty="0">
              <a:latin typeface="+mj-lt"/>
            </a:endParaRPr>
          </a:p>
          <a:p>
            <a:r>
              <a:rPr lang="pt-PT" sz="1400" b="1" dirty="0"/>
              <a:t>Coordenação: </a:t>
            </a:r>
            <a:r>
              <a:rPr lang="pt-PT" sz="1400" dirty="0">
                <a:latin typeface="+mj-lt"/>
              </a:rPr>
              <a:t>Conselho Diretivo Regional respetivo</a:t>
            </a:r>
          </a:p>
          <a:p>
            <a:endParaRPr lang="pt-PT" sz="1400" b="1" dirty="0">
              <a:latin typeface="+mj-lt"/>
            </a:endParaRPr>
          </a:p>
          <a:p>
            <a:r>
              <a:rPr lang="pt-PT" sz="1400" b="1" dirty="0"/>
              <a:t>Receitas e Gastos: </a:t>
            </a:r>
            <a:r>
              <a:rPr lang="pt-PT" sz="1400" dirty="0">
                <a:latin typeface="+mj-lt"/>
              </a:rPr>
              <a:t>Assumidos pelo Conselho Diretivo Regional respetivo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FCC0BD-4A69-6D78-7D35-F9DDDA68A3F5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59630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863CE-08A2-C744-9F6A-0972E3A37A8B}"/>
              </a:ext>
            </a:extLst>
          </p:cNvPr>
          <p:cNvSpPr txBox="1"/>
          <p:nvPr/>
        </p:nvSpPr>
        <p:spPr>
          <a:xfrm>
            <a:off x="876300" y="1619451"/>
            <a:ext cx="89820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Cumprir os compromissos expressos no Estatuto e nos Planos de Atividades dos diferentes Órgãos;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Aproximar os membros da Instituição;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Assegurar a sustentabilidade da OA, através de uma otimização dos proveitos e custos da OA, no curto, médio e longo prazo;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Melhorar continuamente os instrumentos e práticas de gestão;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Melhorar os serviços prestados aos membros e perseguir um serviço de qualidade, através do Portal dos Arquitetos (Balcão Único da OA), Formação Certificada e Formação E-learning, Apoio Técnico e Jurídico à Prática Profissional e Concursos;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Valorizar o património da Ordem e garantir uma gestão eficaz do mesmo;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Implementação e monitorização da nova orgânica interna da instituição;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Consolidação de um modelo de equilíbrio financeiro, como base num crescimento sustentado da Ordem dos </a:t>
            </a:r>
            <a:r>
              <a:rPr lang="pt-PT" sz="1400" dirty="0" err="1">
                <a:latin typeface="+mj-lt"/>
              </a:rPr>
              <a:t>Arquitectos</a:t>
            </a:r>
            <a:r>
              <a:rPr lang="pt-PT" sz="1400" dirty="0">
                <a:latin typeface="+mj-lt"/>
              </a:rPr>
              <a:t>, não pondo em causa a sua solvabilidade a curto e longo prazo.</a:t>
            </a:r>
          </a:p>
          <a:p>
            <a:endParaRPr lang="en-US" sz="1400" dirty="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4BAD9-AF37-F541-B4E3-F76FF4A887CE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CD215422-15E8-E132-7270-AAEA4F6D7AE2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2023 - OBJETIVOS</a:t>
            </a:r>
          </a:p>
        </p:txBody>
      </p:sp>
    </p:spTree>
    <p:extLst>
      <p:ext uri="{BB962C8B-B14F-4D97-AF65-F5344CB8AC3E}">
        <p14:creationId xmlns:p14="http://schemas.microsoft.com/office/powerpoint/2010/main" val="274212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863CE-08A2-C744-9F6A-0972E3A37A8B}"/>
              </a:ext>
            </a:extLst>
          </p:cNvPr>
          <p:cNvSpPr txBox="1"/>
          <p:nvPr/>
        </p:nvSpPr>
        <p:spPr>
          <a:xfrm>
            <a:off x="876300" y="1619451"/>
            <a:ext cx="89820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16º Congresso da Ordem dos </a:t>
            </a:r>
            <a:r>
              <a:rPr lang="pt-PT" sz="1400" dirty="0" err="1">
                <a:latin typeface="+mj-lt"/>
              </a:rPr>
              <a:t>Arquitectos</a:t>
            </a:r>
            <a:endParaRPr lang="pt-PT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Website Único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Novo Portal dos </a:t>
            </a:r>
            <a:r>
              <a:rPr lang="pt-PT" sz="1400" dirty="0" err="1">
                <a:latin typeface="+mj-lt"/>
              </a:rPr>
              <a:t>Arquitectos</a:t>
            </a:r>
            <a:endParaRPr lang="pt-PT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Novo Seguro de Responsabilidade Civil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Modernização e Regulação da Cédula Profissional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Observatório da Arquitetura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Arquitetura de Sistemas da OA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Modernização e parametrização dos Softwares de Gestão da OA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Avaliação do Cartão de Saúde - </a:t>
            </a:r>
            <a:r>
              <a:rPr lang="pt-PT" sz="1400" b="1" dirty="0">
                <a:latin typeface="+mj-lt"/>
              </a:rPr>
              <a:t>NOVO SEGURO DE SAÚDE </a:t>
            </a:r>
            <a:r>
              <a:rPr lang="pt-PT" sz="1400" dirty="0">
                <a:latin typeface="+mj-lt"/>
              </a:rPr>
              <a:t>– Regime Contributivo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Processo Eleitoral Triénio 2023/2026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Coordenação da atividade geral da Ordem dos </a:t>
            </a:r>
            <a:r>
              <a:rPr lang="pt-PT" sz="1400" dirty="0" err="1">
                <a:latin typeface="+mj-lt"/>
              </a:rPr>
              <a:t>Arquitectos</a:t>
            </a:r>
            <a:endParaRPr lang="en-US" sz="1400" dirty="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61F228AA-E71D-6A42-0C51-FD55ECC4CE87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93DB97C-877A-7368-0067-18076CFDBE10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 - ATIVIDADES TRANSVERSAIS</a:t>
            </a:r>
          </a:p>
        </p:txBody>
      </p:sp>
    </p:spTree>
    <p:extLst>
      <p:ext uri="{BB962C8B-B14F-4D97-AF65-F5344CB8AC3E}">
        <p14:creationId xmlns:p14="http://schemas.microsoft.com/office/powerpoint/2010/main" val="186617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A863CE-08A2-C744-9F6A-0972E3A37A8B}"/>
              </a:ext>
            </a:extLst>
          </p:cNvPr>
          <p:cNvSpPr txBox="1"/>
          <p:nvPr/>
        </p:nvSpPr>
        <p:spPr>
          <a:xfrm>
            <a:off x="876300" y="1619451"/>
            <a:ext cx="89820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Seguro de Saúde de grupo, em regime contributivo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Segue a modalidade de utilizador/pagador, conforme recomendação da Assembleia de Delegados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Disponível a todos os membros efetivos da Ordem dos </a:t>
            </a:r>
            <a:r>
              <a:rPr lang="pt-PT" sz="1400" dirty="0" err="1">
                <a:latin typeface="+mj-lt"/>
              </a:rPr>
              <a:t>Arquitectos</a:t>
            </a:r>
            <a:r>
              <a:rPr lang="pt-PT" sz="1400" dirty="0">
                <a:latin typeface="+mj-lt"/>
              </a:rPr>
              <a:t> que voluntariamente o requeiram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Integralmente financiado pelos segurados e não financiado pelo valor de quotização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PT" sz="14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400" dirty="0">
                <a:latin typeface="+mj-lt"/>
              </a:rPr>
              <a:t>Custo anual inferior a 22€/ano – mantendo-se as mesmas coberturas do seguro anterior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61F228AA-E71D-6A42-0C51-FD55ECC4CE87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93DB97C-877A-7368-0067-18076CFDBE10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SEGURO DE SAÚDE EM REGIME CONTRIBUTIVO</a:t>
            </a:r>
          </a:p>
        </p:txBody>
      </p:sp>
    </p:spTree>
    <p:extLst>
      <p:ext uri="{BB962C8B-B14F-4D97-AF65-F5344CB8AC3E}">
        <p14:creationId xmlns:p14="http://schemas.microsoft.com/office/powerpoint/2010/main" val="390681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D2BBC21-AE82-4B43-9527-10D1370AB4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37" r="-5" b="58995"/>
          <a:stretch/>
        </p:blipFill>
        <p:spPr>
          <a:xfrm>
            <a:off x="9000000" y="0"/>
            <a:ext cx="3189600" cy="252000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1B5841CB-1CC7-DFE7-D5B0-F19AB8A380F0}"/>
              </a:ext>
            </a:extLst>
          </p:cNvPr>
          <p:cNvSpPr txBox="1"/>
          <p:nvPr/>
        </p:nvSpPr>
        <p:spPr>
          <a:xfrm>
            <a:off x="876299" y="383440"/>
            <a:ext cx="595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Orçamento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da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Ordem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dos </a:t>
            </a:r>
            <a:r>
              <a:rPr lang="en-US" sz="1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Arquitectos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Exercício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2023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A51D648A-70B5-293B-5CA0-EF6756ED691F}"/>
              </a:ext>
            </a:extLst>
          </p:cNvPr>
          <p:cNvSpPr txBox="1"/>
          <p:nvPr/>
        </p:nvSpPr>
        <p:spPr>
          <a:xfrm>
            <a:off x="876300" y="1219395"/>
            <a:ext cx="898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>
                <a:latin typeface="+mj-lt"/>
              </a:rPr>
              <a:t>ORÇAMENTO 2023  - CENTROS DE CUSTO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42E70ED-2CC7-C579-E0F8-52C0C9805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" y="2520000"/>
            <a:ext cx="74041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19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5805</TotalTime>
  <Words>1382</Words>
  <Application>Microsoft Macintosh PowerPoint</Application>
  <PresentationFormat>Ecrã Panorâmico</PresentationFormat>
  <Paragraphs>229</Paragraphs>
  <Slides>35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Joana Seixas Nunes</dc:creator>
  <cp:lastModifiedBy>OA | Conselho Diretivo Nacional - Joana Seixas Nunes</cp:lastModifiedBy>
  <cp:revision>54</cp:revision>
  <cp:lastPrinted>2021-03-01T20:27:55Z</cp:lastPrinted>
  <dcterms:created xsi:type="dcterms:W3CDTF">2020-11-06T11:04:20Z</dcterms:created>
  <dcterms:modified xsi:type="dcterms:W3CDTF">2023-03-20T15:43:37Z</dcterms:modified>
</cp:coreProperties>
</file>