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09" r:id="rId3"/>
    <p:sldId id="320" r:id="rId4"/>
    <p:sldId id="310" r:id="rId5"/>
    <p:sldId id="311" r:id="rId6"/>
    <p:sldId id="312" r:id="rId7"/>
    <p:sldId id="319" r:id="rId8"/>
    <p:sldId id="318" r:id="rId9"/>
    <p:sldId id="32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1"/>
    <p:restoredTop sz="94650"/>
  </p:normalViewPr>
  <p:slideViewPr>
    <p:cSldViewPr snapToGrid="0" snapToObjects="1">
      <p:cViewPr varScale="1">
        <p:scale>
          <a:sx n="106" d="100"/>
          <a:sy n="106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DA0B3-76DA-5A4B-88EC-CB43CAD06604}" type="datetimeFigureOut">
              <a:rPr lang="pt-PT" smtClean="0"/>
              <a:t>04/03/2023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14412-88CC-F546-8ABD-24153EAAD91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853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14412-88CC-F546-8ABD-24153EAAD912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563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A1B3-313D-694F-A30F-C1624BFA7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C11A6-8FE8-8548-B74C-810AE5D80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4FD1-F849-DD48-A8F4-612873EE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D1D3F-C081-EF4D-80F2-BF111E5E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2ED3D-631D-714F-8332-9A22B749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7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1BC54-4178-4740-AC7C-1D439C3E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09566-1D5B-B840-A9D5-AC542900F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9BB91-D073-3646-B0F9-967679A1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53C5B-BF5C-E643-B110-F9400686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313AD-355E-4547-A68C-D29740E5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E03C7D-2418-DC4F-A395-5A50EB44F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F3CF2-6CD7-024F-B58C-8A80EDB14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BBD64-585C-9A4D-B5FD-6017225A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A6001-7DB9-6E49-B2C1-C6C6C86E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06CFC-4EF2-184A-BC22-47B7C936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CC171-2C8A-3A4C-A4F9-4350D8A21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DF23E-7898-8F49-AC8F-0D8CAFE5B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D64D9-E204-FB4A-BC24-12F53491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708D-7B21-694B-8F88-42C8819B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58C1-2BA4-9549-A8BF-8097CA17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8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2EBFE-DF18-C048-B8E2-4E130774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FAC73-EAC3-E14D-B482-4B4A6AC1F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23D53-0B20-724C-8AA3-192F4F39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BB0D0-B2CF-5A48-8028-BC86068F1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A1E60-3A90-0D41-A534-335DFCD5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2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6CB45-50AC-944D-8936-2485FAEF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1B3D-8F4C-0C47-85F0-EFA28082C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0FD51-CCFA-6F46-8D00-9A39F94BB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C8D11-9F76-C146-B265-0B70F712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D5D3E-9267-A34F-970E-8522DF0D8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B309-30B0-B64C-BF40-FB9FF59F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8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91D9-941E-1241-B3AF-6152CAC6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C6F79-8F04-AC43-9275-BE7B1A96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9EFCF-28FE-624C-97D5-4356EA766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E34B6-1E5F-9441-B83C-7B4FE3599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186BA9-325A-6E40-BA82-76CC68B77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78878D-0826-E244-AE7A-16896BF4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4317E-D9AA-104B-96D4-0A35759C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14C18B-8CAD-4946-AD71-55A0DE09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0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7FBDF-EC6A-384F-BEE4-AAF7759A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5D9BCD-EA1E-A94C-9CF7-346CD690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46108-1961-6F42-BCBD-B9F0C6FB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3265B7-4770-8242-A8CA-2263FE38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8A5AB-4388-604B-90C0-AD2CA821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1FA16-475E-644E-9B31-EA7ECD88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521B2-8100-9E4F-8AEC-961E53F5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5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DC41-FB8D-CE46-9ADC-B8CDFC95D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7D23B-F01D-E54E-9203-6070BA6B9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E1D09-FB01-DE40-8002-E5592F856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DD4A1-F316-224C-8856-8BB72718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0A7FF-823E-664A-BC6D-A7AA3117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DFABB-BCA5-3545-826F-736C7129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6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E71DA-5E48-654C-9844-71AEAF62C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B4FEF6-D254-564D-BAC5-11B9DBB6B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2278F-2F7E-FF45-A514-F7999FEC4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2B228-D1A5-BE40-ADEC-0F18017D1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2CD40-99C1-D645-95CC-D942F5AD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BA2B2-1686-7346-AC4F-B4B55DD9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2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DF8DA-B126-4A4A-822B-CFA45C15D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75E79-24DC-DA41-BC43-7F1F5C2E5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02E8C-92F6-8F4D-A71A-6C95BBAA2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C3EF-BAAB-2643-8D9F-EA0C26A086C9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5A83D-FF2B-0040-AD63-A90692702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846F3-1A2A-DF42-A49F-BD9E0C8A7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9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7C314AA-021D-B643-8F06-2485ACD30C27}"/>
              </a:ext>
            </a:extLst>
          </p:cNvPr>
          <p:cNvSpPr txBox="1"/>
          <p:nvPr/>
        </p:nvSpPr>
        <p:spPr>
          <a:xfrm>
            <a:off x="3367889" y="2052197"/>
            <a:ext cx="53143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/>
              <a:t>Regulamento</a:t>
            </a:r>
            <a:r>
              <a:rPr lang="en-US" sz="4400" b="1" dirty="0"/>
              <a:t> </a:t>
            </a:r>
            <a:r>
              <a:rPr lang="en-US" sz="4400" b="1" dirty="0" err="1"/>
              <a:t>Eleitoral</a:t>
            </a:r>
            <a:r>
              <a:rPr lang="en-US" sz="4400" b="1" dirty="0"/>
              <a:t> </a:t>
            </a:r>
          </a:p>
          <a:p>
            <a:pPr algn="ctr"/>
            <a:endParaRPr lang="en-US" sz="4400" b="1" dirty="0"/>
          </a:p>
          <a:p>
            <a:pPr algn="ctr"/>
            <a:r>
              <a:rPr lang="en-US" sz="4400" b="1" dirty="0" err="1"/>
              <a:t>Alteração</a:t>
            </a:r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r>
              <a:rPr lang="en-US" sz="4400" b="1" dirty="0" err="1"/>
              <a:t>Projeto</a:t>
            </a:r>
            <a:endParaRPr lang="en-US" sz="4400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B41BDDB-0088-4A4E-8FCB-2650D4551F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1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1048316" y="2428875"/>
            <a:ext cx="89820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" sz="3600" b="1" dirty="0">
                <a:effectLst/>
                <a:cs typeface="Times New Roman" panose="02020603050405020304" pitchFamily="18" charset="0"/>
              </a:rPr>
              <a:t>Objetivo do projeto:</a:t>
            </a:r>
          </a:p>
          <a:p>
            <a:pPr algn="just"/>
            <a:endParaRPr lang="pt" sz="2800" dirty="0">
              <a:cs typeface="Times New Roman" panose="02020603050405020304" pitchFamily="18" charset="0"/>
            </a:endParaRPr>
          </a:p>
          <a:p>
            <a:pPr algn="just"/>
            <a:r>
              <a:rPr lang="pt" sz="3600" dirty="0">
                <a:cs typeface="Times New Roman" panose="02020603050405020304" pitchFamily="18" charset="0"/>
              </a:rPr>
              <a:t>Introduzir alterações pontuais mas necessárias ao Regulamento Eleitoral, de modo a serem aplicadas ao próximo ato eleitoral para os órgãos da Ordem.</a:t>
            </a:r>
          </a:p>
          <a:p>
            <a:endParaRPr lang="pt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" sz="1400" dirty="0">
              <a:effectLst/>
              <a:latin typeface="+mj-l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E4712D7-9F88-7C47-A2A3-C05900360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9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688064" y="1638676"/>
            <a:ext cx="10601042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800" b="1" dirty="0">
                <a:effectLst/>
                <a:ea typeface="Times New Roman" panose="02020603050405020304" pitchFamily="18" charset="0"/>
              </a:rPr>
              <a:t>Motivação das alterações:</a:t>
            </a:r>
          </a:p>
          <a:p>
            <a:pPr algn="just">
              <a:lnSpc>
                <a:spcPct val="150000"/>
              </a:lnSpc>
            </a:pPr>
            <a:endParaRPr lang="pt-PT" sz="2800" b="1" dirty="0">
              <a:effectLst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t-PT" sz="2400" dirty="0">
                <a:ea typeface="Times New Roman" panose="02020603050405020304" pitchFamily="18" charset="0"/>
              </a:rPr>
              <a:t>Adaptação do Regulamento à nova orgânica da Ordem: o Regulamento vigente é anterior à implementação, na prática, das 7 secções regionais.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t-PT" sz="2400" dirty="0">
                <a:ea typeface="Times New Roman" panose="02020603050405020304" pitchFamily="18" charset="0"/>
              </a:rPr>
              <a:t>Regulamentação da eleição dos dois vice-presidentes da mesa da assembleia geral prevista no Estatuto e não regulamentada. 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t-PT" sz="2400" dirty="0">
                <a:ea typeface="Times New Roman" panose="02020603050405020304" pitchFamily="18" charset="0"/>
              </a:rPr>
              <a:t>Clarificação de conceitos.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t-PT" sz="2400" dirty="0">
                <a:ea typeface="Times New Roman" panose="02020603050405020304" pitchFamily="18" charset="0"/>
              </a:rPr>
              <a:t>Organização e sistematização.</a:t>
            </a:r>
          </a:p>
          <a:p>
            <a:pPr indent="450215" algn="just">
              <a:lnSpc>
                <a:spcPct val="150000"/>
              </a:lnSpc>
            </a:pPr>
            <a:endParaRPr lang="pt-PT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pt-PT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pt-PT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endParaRPr lang="pt-PT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t-PT" dirty="0"/>
          </a:p>
          <a:p>
            <a:r>
              <a:rPr lang="pt-PT" b="1" dirty="0"/>
              <a:t>I</a:t>
            </a:r>
            <a:endParaRPr lang="pt" sz="1400" dirty="0">
              <a:effectLst/>
              <a:latin typeface="+mj-l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E4712D7-9F88-7C47-A2A3-C05900360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90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1200"/>
              </a:spcAft>
            </a:pPr>
            <a:r>
              <a:rPr lang="pt-PT" sz="4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Alterações propostas</a:t>
            </a:r>
          </a:p>
          <a:p>
            <a:endParaRPr lang="pt" sz="1400" dirty="0">
              <a:effectLst/>
              <a:latin typeface="+mj-l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1CAB57E-4D10-0641-A8F2-97E9840EF6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392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1665839" y="2365670"/>
            <a:ext cx="8600792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Morada relevante:</a:t>
            </a:r>
          </a:p>
          <a:p>
            <a:pPr algn="just">
              <a:lnSpc>
                <a:spcPct val="150000"/>
              </a:lnSpc>
            </a:pPr>
            <a:endParaRPr lang="pt-PT" sz="24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Clarifica-se que a morada relevante para efeitos eleitorais é a do domicílio profissional.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E4712D7-9F88-7C47-A2A3-C05900360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94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1611517" y="2254314"/>
            <a:ext cx="8246858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t-PT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Número mínimo de subscritores das candidaturas aos órgãos regionais: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t-PT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- D</a:t>
            </a:r>
            <a:r>
              <a:rPr lang="pt-PT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efine-se a possibilidade de o número mínimo de subscritores das candidaturas aos órgãos regionais ser apurado a partir de uma percentagem dos membros afetos às secções regionais, tendo em vista facilitar a elaboração de listas candidatas aos órgãos das secções regionais com menor número de membros.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E4712D7-9F88-7C47-A2A3-C05900360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262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E4712D7-9F88-7C47-A2A3-C05900360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F3D3DDF-C748-144D-EA50-826E63AFEB54}"/>
              </a:ext>
            </a:extLst>
          </p:cNvPr>
          <p:cNvSpPr txBox="1"/>
          <p:nvPr/>
        </p:nvSpPr>
        <p:spPr>
          <a:xfrm>
            <a:off x="1620570" y="2634558"/>
            <a:ext cx="8464990" cy="34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Regulamentação da eleição dos vice-presidentes da mesa da assembleia geral:</a:t>
            </a:r>
          </a:p>
          <a:p>
            <a:pPr algn="just">
              <a:lnSpc>
                <a:spcPct val="150000"/>
              </a:lnSpc>
            </a:pPr>
            <a:endParaRPr lang="pt-PT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Regulamenta-se a eleição dos dois vice-presidentes da mesa da assembleia geral, prevista no artigo 16.º, n.º 4, do Estatuto da Ordem dos Arquitetos.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08694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1711105" y="2428875"/>
            <a:ext cx="8147270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Organização, sistematização e clarificação:</a:t>
            </a:r>
          </a:p>
          <a:p>
            <a:pPr algn="just">
              <a:lnSpc>
                <a:spcPct val="150000"/>
              </a:lnSpc>
            </a:pPr>
            <a:endParaRPr lang="pt-PT" sz="24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PT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Confere-se maior clareza e sistematização à regulamentação, por forma a que seja mais facilmente apreendida pelos seus destinatários e aplicada na prática (por isso se opta por um novo regulamento).</a:t>
            </a:r>
            <a:endParaRPr lang="pt" sz="2400" dirty="0">
              <a:effectLst/>
              <a:latin typeface="+mj-l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E4712D7-9F88-7C47-A2A3-C05900360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3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1394234" y="2362954"/>
            <a:ext cx="910778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" sz="2800" b="1" dirty="0">
                <a:effectLst/>
              </a:rPr>
              <a:t>Consulta pública:</a:t>
            </a:r>
          </a:p>
          <a:p>
            <a:pPr algn="just">
              <a:lnSpc>
                <a:spcPct val="150000"/>
              </a:lnSpc>
            </a:pPr>
            <a:r>
              <a:rPr lang="pt" sz="2400" dirty="0">
                <a:effectLst/>
              </a:rPr>
              <a:t>Propõe-se que esta alteração seja feita, nos termos da lei, com dispensa de consulta pública: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t" sz="2400" dirty="0"/>
              <a:t>Os prazos mínimos previstos para a consulta pública não permitiriam que as alterações fossem aplicadas às próximas eleições da Ordem.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t" sz="2400" dirty="0"/>
              <a:t>As secções regionais foram ouvidas, pelo Conselho Diretivo Nacional, no âmbito do procedimento de elaboração do projeto.   </a:t>
            </a:r>
            <a:endParaRPr lang="pt" sz="2400" dirty="0">
              <a:effectLst/>
            </a:endParaRPr>
          </a:p>
          <a:p>
            <a:endParaRPr lang="pt" sz="2400" dirty="0"/>
          </a:p>
          <a:p>
            <a:r>
              <a:rPr lang="pt" sz="1400" dirty="0">
                <a:effectLst/>
                <a:latin typeface="+mj-lt"/>
              </a:rPr>
              <a:t>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1CAB57E-4D10-0641-A8F2-97E9840EF6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393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315</Words>
  <Application>Microsoft Office PowerPoint</Application>
  <PresentationFormat>Ecrã Panorâmico</PresentationFormat>
  <Paragraphs>38</Paragraphs>
  <Slides>9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Joana Seixas Nunes</dc:creator>
  <cp:lastModifiedBy>Ana Paulista</cp:lastModifiedBy>
  <cp:revision>120</cp:revision>
  <cp:lastPrinted>2020-11-06T18:35:49Z</cp:lastPrinted>
  <dcterms:created xsi:type="dcterms:W3CDTF">2020-11-06T11:04:20Z</dcterms:created>
  <dcterms:modified xsi:type="dcterms:W3CDTF">2023-03-04T17:07:10Z</dcterms:modified>
</cp:coreProperties>
</file>